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handoutMasterIdLst>
    <p:handoutMasterId r:id="rId37"/>
  </p:handoutMasterIdLst>
  <p:sldIdLst>
    <p:sldId id="256" r:id="rId2"/>
    <p:sldId id="355" r:id="rId3"/>
    <p:sldId id="434" r:id="rId4"/>
    <p:sldId id="406" r:id="rId5"/>
    <p:sldId id="303" r:id="rId6"/>
    <p:sldId id="304" r:id="rId7"/>
    <p:sldId id="407" r:id="rId8"/>
    <p:sldId id="435" r:id="rId9"/>
    <p:sldId id="436" r:id="rId10"/>
    <p:sldId id="432" r:id="rId11"/>
    <p:sldId id="302" r:id="rId12"/>
    <p:sldId id="310" r:id="rId13"/>
    <p:sldId id="311" r:id="rId14"/>
    <p:sldId id="312" r:id="rId15"/>
    <p:sldId id="313" r:id="rId16"/>
    <p:sldId id="314" r:id="rId17"/>
    <p:sldId id="411" r:id="rId18"/>
    <p:sldId id="431" r:id="rId19"/>
    <p:sldId id="321" r:id="rId20"/>
    <p:sldId id="363" r:id="rId21"/>
    <p:sldId id="332" r:id="rId22"/>
    <p:sldId id="333" r:id="rId23"/>
    <p:sldId id="323" r:id="rId24"/>
    <p:sldId id="319" r:id="rId25"/>
    <p:sldId id="336" r:id="rId26"/>
    <p:sldId id="324" r:id="rId27"/>
    <p:sldId id="331" r:id="rId28"/>
    <p:sldId id="433" r:id="rId29"/>
    <p:sldId id="412" r:id="rId30"/>
    <p:sldId id="573" r:id="rId31"/>
    <p:sldId id="437" r:id="rId32"/>
    <p:sldId id="428" r:id="rId33"/>
    <p:sldId id="429" r:id="rId34"/>
    <p:sldId id="438" r:id="rId3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86"/>
    <p:restoredTop sz="71838"/>
  </p:normalViewPr>
  <p:slideViewPr>
    <p:cSldViewPr snapToGrid="0" snapToObjects="1">
      <p:cViewPr varScale="1">
        <p:scale>
          <a:sx n="92" d="100"/>
          <a:sy n="92" d="100"/>
        </p:scale>
        <p:origin x="1736" y="176"/>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7/5/22</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7/5/22</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1755690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pipe operator</a:t>
            </a:r>
            <a:r>
              <a:rPr lang="en-US" baseline="0" dirty="0"/>
              <a:t> is going to be so useful to you </a:t>
            </a:r>
            <a:r>
              <a:rPr lang="en-US" baseline="0" dirty="0" err="1"/>
              <a:t>you</a:t>
            </a:r>
            <a:r>
              <a:rPr lang="en-US" baseline="0" dirty="0"/>
              <a:t> might as well learning a shortcut key that will type it out for you.</a:t>
            </a:r>
          </a:p>
          <a:p>
            <a:pPr marL="158750" indent="0">
              <a:buNone/>
            </a:pPr>
            <a:endParaRPr lang="en-US" baseline="0" dirty="0"/>
          </a:p>
          <a:p>
            <a:pPr marL="158750" indent="0">
              <a:buNone/>
            </a:pPr>
            <a:r>
              <a:rPr lang="en-US" baseline="0" dirty="0"/>
              <a:t>You can use either command, shift M on a mac or Ctrl shift M on a PC to save your fingers a few inches of movement.</a:t>
            </a:r>
            <a:endParaRPr lang="en-US" dirty="0"/>
          </a:p>
        </p:txBody>
      </p:sp>
    </p:spTree>
    <p:extLst>
      <p:ext uri="{BB962C8B-B14F-4D97-AF65-F5344CB8AC3E}">
        <p14:creationId xmlns:p14="http://schemas.microsoft.com/office/powerpoint/2010/main" val="3287606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let's put this to action. Imagine you get a</a:t>
            </a:r>
            <a:r>
              <a:rPr lang="en-US" baseline="0" dirty="0"/>
              <a:t> call from the medical director of the PICU. She wants to know what's going on in your lab! She had to wait 10 hours for a COVID test result, meanwhile there was a patient who was awaiting an aerosol generating procedure!</a:t>
            </a:r>
          </a:p>
          <a:p>
            <a:pPr marL="158750" indent="0">
              <a:buNone/>
            </a:pPr>
            <a:endParaRPr lang="en-US" baseline="0" dirty="0"/>
          </a:p>
          <a:p>
            <a:pPr marL="158750" indent="0">
              <a:buNone/>
            </a:pPr>
            <a:r>
              <a:rPr lang="en-US" baseline="0" dirty="0"/>
              <a:t>You decide to investigate using the </a:t>
            </a:r>
            <a:r>
              <a:rPr lang="en-US" baseline="0" dirty="0" err="1"/>
              <a:t>covid_testing</a:t>
            </a:r>
            <a:r>
              <a:rPr lang="en-US" baseline="0" dirty="0"/>
              <a:t> data set</a:t>
            </a:r>
            <a:endParaRPr lang="en-US" dirty="0"/>
          </a:p>
        </p:txBody>
      </p:sp>
    </p:spTree>
    <p:extLst>
      <p:ext uri="{BB962C8B-B14F-4D97-AF65-F5344CB8AC3E}">
        <p14:creationId xmlns:p14="http://schemas.microsoft.com/office/powerpoint/2010/main" val="37115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Say for example you’re interested in the total TAT from collect to verify for </a:t>
            </a:r>
            <a:r>
              <a:rPr lang="en-US" dirty="0" err="1"/>
              <a:t>covid</a:t>
            </a:r>
            <a:r>
              <a:rPr lang="en-US" dirty="0"/>
              <a:t> orders stratified by ordering clinic</a:t>
            </a:r>
            <a:endParaRPr dirty="0"/>
          </a:p>
        </p:txBody>
      </p:sp>
      <p:sp>
        <p:nvSpPr>
          <p:cNvPr id="82" name="Google Shape;82;p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30937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To</a:t>
            </a:r>
            <a:r>
              <a:rPr lang="en-US" baseline="0" dirty="0"/>
              <a:t> answer a question like the one we posed on the previous slide, it can help to break it down into the component steps that we need to take to get to the finish line. </a:t>
            </a:r>
          </a:p>
          <a:p>
            <a:pPr marL="85487" indent="0">
              <a:buNone/>
            </a:pPr>
            <a:endParaRPr lang="en-US" baseline="0" dirty="0"/>
          </a:p>
          <a:p>
            <a:pPr marL="85487" indent="0">
              <a:buNone/>
            </a:pPr>
            <a:r>
              <a:rPr lang="en-US" baseline="0" dirty="0"/>
              <a:t>In our data set we're provided with the collect to receive and Received to verify turn around times so we're going to have to add those together, then we're going to have to group by the clinics and then finally we'll need to calculate the mean and the median for each of the clinics. </a:t>
            </a:r>
            <a:endParaRPr lang="en-US" dirty="0"/>
          </a:p>
        </p:txBody>
      </p:sp>
    </p:spTree>
    <p:extLst>
      <p:ext uri="{BB962C8B-B14F-4D97-AF65-F5344CB8AC3E}">
        <p14:creationId xmlns:p14="http://schemas.microsoft.com/office/powerpoint/2010/main" val="4003472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To answer questions like these we’re going to need a new set of functions whose job is to derive new data from our original data frame. The two functions in dplyr to accomplish these types of tasks</a:t>
            </a:r>
            <a:r>
              <a:rPr lang="en-US" baseline="0" dirty="0"/>
              <a:t> are mutate() which I will cover here and summarize() which Dan will discuss in the next session.</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5113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2: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lets dive in with the mutate() function. </a:t>
            </a:r>
            <a:endParaRPr dirty="0"/>
          </a:p>
        </p:txBody>
      </p:sp>
      <p:sp>
        <p:nvSpPr>
          <p:cNvPr id="284" name="Google Shape;284;p22: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72793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40307036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759087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1957759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instance, in the context of the </a:t>
            </a:r>
            <a:r>
              <a:rPr lang="en-US" dirty="0" err="1"/>
              <a:t>covid_testing</a:t>
            </a:r>
            <a:r>
              <a:rPr lang="en-US" dirty="0"/>
              <a:t> data set, we might be interested in which clinical areas were the first to begin ordering our COVID test. </a:t>
            </a:r>
          </a:p>
          <a:p>
            <a:pPr marL="0" indent="0">
              <a:buNone/>
            </a:pPr>
            <a:endParaRPr lang="en-US" baseline="0" dirty="0"/>
          </a:p>
          <a:p>
            <a:pPr marL="0" indent="0">
              <a:buNone/>
            </a:pPr>
            <a:r>
              <a:rPr lang="en-US" baseline="0" dirty="0"/>
              <a:t>To accomplish this we're going to need to first filter to the rows that contain orders from the first 10 days of the pandemic. Then we'll select the column that contains the ordering location, and finally we'll arrange that column so that it's sorted by location.</a:t>
            </a:r>
          </a:p>
          <a:p>
            <a:pPr marL="0" indent="0">
              <a:buNone/>
            </a:pPr>
            <a:endParaRPr lang="en-US" baseline="0" dirty="0"/>
          </a:p>
          <a:p>
            <a:pPr marL="0" indent="0">
              <a:buNone/>
            </a:pPr>
            <a:r>
              <a:rPr lang="en-US" baseline="0" dirty="0">
                <a:sym typeface="Wingdings" panose="05000000000000000000" pitchFamily="2" charset="2"/>
              </a:rPr>
              <a:t></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Using the methodology we've learned so far this is how we would likely get this task done. We would first filter our original dataset specifying that we want </a:t>
            </a:r>
            <a:r>
              <a:rPr lang="en-US" baseline="0" dirty="0" err="1">
                <a:sym typeface="Wingdings" panose="05000000000000000000" pitchFamily="2" charset="2"/>
              </a:rPr>
              <a:t>pan_day</a:t>
            </a:r>
            <a:r>
              <a:rPr lang="en-US" baseline="0" dirty="0">
                <a:sym typeface="Wingdings" panose="05000000000000000000" pitchFamily="2" charset="2"/>
              </a:rPr>
              <a:t>, which contains the pandemic day of the order, to be less than or equal to 10. We'll assign that to a new object called day_10. </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then  we would select one column, the </a:t>
            </a:r>
            <a:r>
              <a:rPr lang="en-US" baseline="0" dirty="0" err="1">
                <a:sym typeface="Wingdings" panose="05000000000000000000" pitchFamily="2" charset="2"/>
              </a:rPr>
              <a:t>clinic_name</a:t>
            </a:r>
            <a:r>
              <a:rPr lang="en-US" baseline="0" dirty="0">
                <a:sym typeface="Wingdings" panose="05000000000000000000" pitchFamily="2" charset="2"/>
              </a:rPr>
              <a:t> column, from that dataset, we can overwrite and assign that back to day_10.</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Finally we'll want to arrange that data set by the </a:t>
            </a:r>
            <a:r>
              <a:rPr lang="en-US" baseline="0" dirty="0" err="1">
                <a:sym typeface="Wingdings" panose="05000000000000000000" pitchFamily="2" charset="2"/>
              </a:rPr>
              <a:t>clinic_name</a:t>
            </a:r>
            <a:r>
              <a:rPr lang="en-US" baseline="0" dirty="0">
                <a:sym typeface="Wingdings" panose="05000000000000000000" pitchFamily="2" charset="2"/>
              </a:rPr>
              <a:t> column so we can get a more organized picture of the ordering locations.</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Now if I put on my editorial hat I'd say that this is organized code, but it's not very efficient. We've written day_10 5 times here. We're creating the day_10 object and then overwriting it again and again. So is there a better way?</a:t>
            </a:r>
          </a:p>
          <a:p>
            <a:pPr marL="0" indent="0">
              <a:buNone/>
            </a:pPr>
            <a:endParaRPr lang="en-US" baseline="0" dirty="0">
              <a:sym typeface="Wingdings" panose="05000000000000000000" pitchFamily="2" charset="2"/>
            </a:endParaRPr>
          </a:p>
        </p:txBody>
      </p:sp>
    </p:spTree>
    <p:extLst>
      <p:ext uri="{BB962C8B-B14F-4D97-AF65-F5344CB8AC3E}">
        <p14:creationId xmlns:p14="http://schemas.microsoft.com/office/powerpoint/2010/main" val="2136038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There is this way. </a:t>
            </a:r>
          </a:p>
          <a:p>
            <a:pPr marL="0" indent="0">
              <a:buNone/>
            </a:pPr>
            <a:r>
              <a:rPr lang="en-US" dirty="0"/>
              <a:t>Here we are </a:t>
            </a:r>
            <a:r>
              <a:rPr lang="en-US" baseline="0" dirty="0"/>
              <a:t>nesting these functions one within the other. When nesting functions the innermost function is evaluated first followed sequentially by the next inner ones. </a:t>
            </a:r>
          </a:p>
          <a:p>
            <a:pPr marL="0" indent="0">
              <a:buNone/>
            </a:pPr>
            <a:endParaRPr lang="en-US" baseline="0" dirty="0"/>
          </a:p>
          <a:p>
            <a:pPr marL="0" indent="0">
              <a:buNone/>
            </a:pPr>
            <a:r>
              <a:rPr lang="en-US" baseline="0" dirty="0"/>
              <a:t>We can see that we have made the code much more efficient but at a significant price. The code is really complicated to look at, it’s not at all obvious what the code is trying to accomplish. The arguments for functions are spatially far away from the names of the functions themselves. </a:t>
            </a:r>
          </a:p>
          <a:p>
            <a:pPr marL="0" indent="0">
              <a:buNone/>
            </a:pPr>
            <a:endParaRPr lang="en-US" baseline="0" dirty="0"/>
          </a:p>
          <a:p>
            <a:pPr marL="0" indent="0">
              <a:buNone/>
            </a:pPr>
            <a:r>
              <a:rPr lang="en-US" baseline="0" dirty="0"/>
              <a:t>What would be helpful when performing data analyses such as these would be a syntax that was both efficient as well as human readable.</a:t>
            </a:r>
            <a:endParaRPr lang="en-US" dirty="0"/>
          </a:p>
        </p:txBody>
      </p:sp>
    </p:spTree>
    <p:extLst>
      <p:ext uri="{BB962C8B-B14F-4D97-AF65-F5344CB8AC3E}">
        <p14:creationId xmlns:p14="http://schemas.microsoft.com/office/powerpoint/2010/main" val="3296725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25784602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advantage of this is even more clear when performing</a:t>
            </a:r>
            <a:r>
              <a:rPr lang="en-US" baseline="0" dirty="0"/>
              <a:t> a more complicated analysis such as this one. You can take this code, which is essentially illegible, and transform it into the code on the following slide.</a:t>
            </a:r>
            <a:endParaRPr lang="en-US" dirty="0"/>
          </a:p>
        </p:txBody>
      </p:sp>
    </p:spTree>
    <p:extLst>
      <p:ext uri="{BB962C8B-B14F-4D97-AF65-F5344CB8AC3E}">
        <p14:creationId xmlns:p14="http://schemas.microsoft.com/office/powerpoint/2010/main" val="3639009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949704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21947585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7/5/22</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0" y="4960137"/>
            <a:ext cx="8229600" cy="1463040"/>
          </a:xfrm>
        </p:spPr>
        <p:txBody>
          <a:bodyPr>
            <a:noAutofit/>
          </a:bodyPr>
          <a:lstStyle/>
          <a:p>
            <a:r>
              <a:rPr lang="en-US" sz="7200" dirty="0">
                <a:solidFill>
                  <a:schemeClr val="tx1">
                    <a:lumMod val="75000"/>
                    <a:lumOff val="25000"/>
                  </a:schemeClr>
                </a:solidFill>
              </a:rPr>
              <a:t>Data Transformation</a:t>
            </a:r>
            <a:endParaRPr lang="en-US" sz="7200"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Patrick Mathias</a:t>
            </a:r>
          </a:p>
          <a:p>
            <a:r>
              <a:rPr lang="en-US" sz="2800" dirty="0">
                <a:solidFill>
                  <a:schemeClr val="tx1">
                    <a:lumMod val="65000"/>
                    <a:lumOff val="35000"/>
                  </a:schemeClr>
                </a:solidFill>
              </a:rPr>
              <a:t>Lesson 5</a:t>
            </a:r>
          </a:p>
          <a:p>
            <a:r>
              <a:rPr lang="en-US" sz="2800" dirty="0">
                <a:solidFill>
                  <a:schemeClr val="tx1">
                    <a:lumMod val="65000"/>
                    <a:lumOff val="35000"/>
                  </a:schemeClr>
                </a:solidFill>
              </a:rPr>
              <a:t>DLMP Fall 2021</a:t>
            </a:r>
          </a:p>
        </p:txBody>
      </p:sp>
    </p:spTree>
    <p:extLst>
      <p:ext uri="{BB962C8B-B14F-4D97-AF65-F5344CB8AC3E}">
        <p14:creationId xmlns:p14="http://schemas.microsoft.com/office/powerpoint/2010/main" val="1708711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D5B9-2F51-0D4E-9AB2-14B2A091322D}"/>
              </a:ext>
            </a:extLst>
          </p:cNvPr>
          <p:cNvSpPr>
            <a:spLocks noGrp="1"/>
          </p:cNvSpPr>
          <p:nvPr>
            <p:ph type="title"/>
          </p:nvPr>
        </p:nvSpPr>
        <p:spPr/>
        <p:txBody>
          <a:bodyPr/>
          <a:lstStyle/>
          <a:p>
            <a:r>
              <a:rPr lang="en-US" dirty="0"/>
              <a:t>The Pipe Operator: |&gt;</a:t>
            </a:r>
          </a:p>
        </p:txBody>
      </p:sp>
    </p:spTree>
    <p:extLst>
      <p:ext uri="{BB962C8B-B14F-4D97-AF65-F5344CB8AC3E}">
        <p14:creationId xmlns:p14="http://schemas.microsoft.com/office/powerpoint/2010/main" val="1812966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008414" y="2004027"/>
            <a:ext cx="7592786" cy="1569660"/>
          </a:xfrm>
          <a:prstGeom prst="rect">
            <a:avLst/>
          </a:prstGeom>
          <a:noFill/>
        </p:spPr>
        <p:txBody>
          <a:bodyPr wrap="square" rtlCol="0">
            <a:spAutoFit/>
          </a:bodyPr>
          <a:lstStyle/>
          <a:p>
            <a:r>
              <a:rPr lang="en-US" sz="3200" dirty="0"/>
              <a:t>Which patient locations sent COVID testing in the first 10 days of the pandemic?</a:t>
            </a:r>
          </a:p>
        </p:txBody>
      </p:sp>
      <p:sp>
        <p:nvSpPr>
          <p:cNvPr id="2" name="Title 1"/>
          <p:cNvSpPr>
            <a:spLocks noGrp="1"/>
          </p:cNvSpPr>
          <p:nvPr>
            <p:ph type="title"/>
          </p:nvPr>
        </p:nvSpPr>
        <p:spPr>
          <a:xfrm>
            <a:off x="3629290" y="507875"/>
            <a:ext cx="5800460" cy="777536"/>
          </a:xfrm>
        </p:spPr>
        <p:txBody>
          <a:bodyPr/>
          <a:lstStyle/>
          <a:p>
            <a:r>
              <a:rPr lang="en-US" sz="4800" dirty="0">
                <a:solidFill>
                  <a:srgbClr val="000000"/>
                </a:solidFill>
              </a:rPr>
              <a:t>Data Analysis Steps</a:t>
            </a:r>
          </a:p>
        </p:txBody>
      </p:sp>
      <p:sp>
        <p:nvSpPr>
          <p:cNvPr id="3" name="Rectangle 2"/>
          <p:cNvSpPr/>
          <p:nvPr/>
        </p:nvSpPr>
        <p:spPr>
          <a:xfrm>
            <a:off x="549019" y="1672406"/>
            <a:ext cx="11018141" cy="1832794"/>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167507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filter(</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5" name="TextBox 4"/>
          <p:cNvSpPr txBox="1"/>
          <p:nvPr/>
        </p:nvSpPr>
        <p:spPr>
          <a:xfrm>
            <a:off x="654090" y="2327740"/>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t>
            </a:r>
            <a:r>
              <a:rPr lang="fr-FR" sz="2200" dirty="0">
                <a:solidFill>
                  <a:srgbClr val="164F86"/>
                </a:solidFill>
                <a:latin typeface="Consolas" panose="020B0609020204030204" pitchFamily="49" charset="0"/>
                <a:ea typeface="Courier New"/>
                <a:cs typeface="Consolas" panose="020B0609020204030204" pitchFamily="49" charset="0"/>
                <a:sym typeface="Courier New"/>
              </a:rPr>
              <a:t>select(</a:t>
            </a:r>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fr-FR" sz="2200" dirty="0">
                <a:solidFill>
                  <a:srgbClr val="164F86"/>
                </a:solidFill>
                <a:latin typeface="Consolas" panose="020B0609020204030204" pitchFamily="49" charset="0"/>
                <a:ea typeface="Courier New"/>
                <a:cs typeface="Consolas" panose="020B0609020204030204" pitchFamily="49" charset="0"/>
                <a:sym typeface="Courier New"/>
              </a:rPr>
              <a:t>)</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6" name="TextBox 5"/>
          <p:cNvSpPr txBox="1"/>
          <p:nvPr/>
        </p:nvSpPr>
        <p:spPr>
          <a:xfrm>
            <a:off x="654090" y="2931415"/>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arrange(day_10 ,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2200" dirty="0">
                <a:solidFill>
                  <a:srgbClr val="164F86"/>
                </a:solidFill>
                <a:latin typeface="Consolas" panose="020B0609020204030204" pitchFamily="49" charset="0"/>
                <a:ea typeface="Courier New"/>
                <a:cs typeface="Consolas" panose="020B0609020204030204" pitchFamily="49" charset="0"/>
                <a:sym typeface="Courier New"/>
              </a:rPr>
              <a:t>)</a:t>
            </a:r>
          </a:p>
        </p:txBody>
      </p:sp>
      <p:sp>
        <p:nvSpPr>
          <p:cNvPr id="7" name="Rectangle 6"/>
          <p:cNvSpPr/>
          <p:nvPr/>
        </p:nvSpPr>
        <p:spPr>
          <a:xfrm>
            <a:off x="549019" y="3892195"/>
            <a:ext cx="13288901" cy="1569660"/>
          </a:xfrm>
          <a:prstGeom prst="rect">
            <a:avLst/>
          </a:prstGeom>
        </p:spPr>
        <p:txBody>
          <a:bodyPr wrap="square">
            <a:spAutoFit/>
          </a:bodyPr>
          <a:lstStyle/>
          <a:p>
            <a:r>
              <a:rPr lang="en-US" sz="3200" dirty="0">
                <a:latin typeface="Calibri" panose="020F0502020204030204" pitchFamily="34" charset="0"/>
              </a:rPr>
              <a:t>1. Filter tests to those on pandemic day less than 10</a:t>
            </a:r>
          </a:p>
          <a:p>
            <a:r>
              <a:rPr lang="en-US" sz="3200" dirty="0">
                <a:latin typeface="Calibri" panose="020F0502020204030204" pitchFamily="34" charset="0"/>
              </a:rPr>
              <a:t>2. Select the column that contains ordering location</a:t>
            </a:r>
          </a:p>
          <a:p>
            <a:r>
              <a:rPr lang="en-US" sz="3200" dirty="0">
                <a:latin typeface="Calibri" panose="020F0502020204030204" pitchFamily="34" charset="0"/>
              </a:rPr>
              <a:t>3. Arrange those columns by location</a:t>
            </a:r>
            <a:endParaRPr lang="en-US" sz="2800" dirty="0">
              <a:latin typeface="Calibri" panose="020F0502020204030204" pitchFamily="34" charset="0"/>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0" name="Slide Number Placeholder 9"/>
          <p:cNvSpPr>
            <a:spLocks noGrp="1"/>
          </p:cNvSpPr>
          <p:nvPr>
            <p:ph type="sldNum" idx="12"/>
          </p:nvPr>
        </p:nvSpPr>
        <p:spPr/>
        <p:txBody>
          <a:bodyPr/>
          <a:lstStyle/>
          <a:p>
            <a:fld id="{00000000-1234-1234-1234-123412341234}" type="slidenum">
              <a:rPr lang="en-US" smtClean="0"/>
              <a:pPr/>
              <a:t>11</a:t>
            </a:fld>
            <a:endParaRPr lang="en-US"/>
          </a:p>
        </p:txBody>
      </p:sp>
    </p:spTree>
    <p:extLst>
      <p:ext uri="{BB962C8B-B14F-4D97-AF65-F5344CB8AC3E}">
        <p14:creationId xmlns:p14="http://schemas.microsoft.com/office/powerpoint/2010/main" val="22076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6073510" cy="777536"/>
          </a:xfrm>
        </p:spPr>
        <p:txBody>
          <a:bodyPr/>
          <a:lstStyle/>
          <a:p>
            <a:r>
              <a:rPr lang="en-US" sz="4800" dirty="0">
                <a:solidFill>
                  <a:srgbClr val="000000"/>
                </a:solidFill>
              </a:rPr>
              <a:t>Data Analysis Steps</a:t>
            </a:r>
          </a:p>
        </p:txBody>
      </p:sp>
      <p:grpSp>
        <p:nvGrpSpPr>
          <p:cNvPr id="6" name="Group 5"/>
          <p:cNvGrpSpPr/>
          <p:nvPr/>
        </p:nvGrpSpPr>
        <p:grpSpPr>
          <a:xfrm>
            <a:off x="783969" y="1857737"/>
            <a:ext cx="11780141" cy="3622314"/>
            <a:chOff x="549019" y="1483220"/>
            <a:chExt cx="11780141" cy="4206645"/>
          </a:xfrm>
        </p:grpSpPr>
        <p:sp>
          <p:nvSpPr>
            <p:cNvPr id="3" name="Rectangle 2"/>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529628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b="1" dirty="0">
                <a:solidFill>
                  <a:srgbClr val="000000"/>
                </a:solidFill>
              </a:rPr>
              <a:t>|&gt;</a:t>
            </a:r>
          </a:p>
        </p:txBody>
      </p:sp>
      <p:sp>
        <p:nvSpPr>
          <p:cNvPr id="3" name="U-Turn Arrow 2"/>
          <p:cNvSpPr/>
          <p:nvPr/>
        </p:nvSpPr>
        <p:spPr>
          <a:xfrm>
            <a:off x="1570847" y="1902372"/>
            <a:ext cx="5055476"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4098585" y="3163612"/>
            <a:ext cx="6287299" cy="584775"/>
          </a:xfrm>
          <a:prstGeom prst="rect">
            <a:avLst/>
          </a:prstGeom>
        </p:spPr>
        <p:txBody>
          <a:bodyPr wrap="none">
            <a:spAutoFit/>
          </a:bodyPr>
          <a:lstStyle/>
          <a:p>
            <a:r>
              <a:rPr lang="en-US" sz="3200" dirty="0">
                <a:latin typeface="Consolas" panose="020B0609020204030204" pitchFamily="49" charset="0"/>
                <a:ea typeface="Courier New"/>
                <a:cs typeface="Courier New"/>
                <a:sym typeface="Courier New"/>
              </a:rPr>
              <a:t>filter(</a:t>
            </a:r>
            <a:r>
              <a:rPr lang="en-US" sz="3200" dirty="0">
                <a:solidFill>
                  <a:srgbClr val="0365C0"/>
                </a:solidFill>
                <a:latin typeface="Consolas" panose="020B0609020204030204" pitchFamily="49" charset="0"/>
                <a:ea typeface="Courier New"/>
                <a:cs typeface="Courier New"/>
                <a:sym typeface="Courier New"/>
              </a:rPr>
              <a:t>____</a:t>
            </a:r>
            <a:r>
              <a:rPr lang="en-US" sz="3200" dirty="0">
                <a:latin typeface="Consolas" panose="020B0609020204030204" pitchFamily="49" charset="0"/>
                <a:ea typeface="Courier New"/>
                <a:cs typeface="Courier New"/>
                <a:sym typeface="Courier New"/>
              </a:rPr>
              <a:t>, </a:t>
            </a:r>
            <a:r>
              <a:rPr lang="en-US" sz="3200" dirty="0" err="1">
                <a:solidFill>
                  <a:schemeClr val="accent3">
                    <a:lumMod val="75000"/>
                  </a:schemeClr>
                </a:solidFill>
                <a:latin typeface="Consolas" panose="020B0609020204030204" pitchFamily="49" charset="0"/>
                <a:ea typeface="Courier New"/>
                <a:cs typeface="Courier New"/>
                <a:sym typeface="Courier New"/>
              </a:rPr>
              <a:t>pan_day</a:t>
            </a:r>
            <a:r>
              <a:rPr lang="en-US" sz="3200" dirty="0">
                <a:solidFill>
                  <a:schemeClr val="accent3">
                    <a:lumMod val="75000"/>
                  </a:schemeClr>
                </a:solidFill>
                <a:latin typeface="Consolas" panose="020B0609020204030204" pitchFamily="49" charset="0"/>
                <a:ea typeface="Courier New"/>
                <a:cs typeface="Courier New"/>
                <a:sym typeface="Courier New"/>
              </a:rPr>
              <a:t> &lt;= 10</a:t>
            </a:r>
            <a:r>
              <a:rPr lang="en-US" sz="3200" dirty="0">
                <a:latin typeface="Consolas" panose="020B0609020204030204" pitchFamily="49" charset="0"/>
                <a:ea typeface="Courier New"/>
                <a:cs typeface="Courier New"/>
                <a:sym typeface="Courier New"/>
              </a:rPr>
              <a:t>)</a:t>
            </a:r>
            <a:endParaRPr lang="en-US" sz="3200" dirty="0"/>
          </a:p>
        </p:txBody>
      </p:sp>
      <p:sp>
        <p:nvSpPr>
          <p:cNvPr id="5" name="Rectangle 4"/>
          <p:cNvSpPr/>
          <p:nvPr/>
        </p:nvSpPr>
        <p:spPr>
          <a:xfrm>
            <a:off x="247649" y="3163612"/>
            <a:ext cx="3679639" cy="584775"/>
          </a:xfrm>
          <a:prstGeom prst="rect">
            <a:avLst/>
          </a:prstGeom>
        </p:spPr>
        <p:txBody>
          <a:bodyPr wrap="square">
            <a:spAutoFit/>
          </a:bodyPr>
          <a:lstStyle/>
          <a:p>
            <a:r>
              <a:rPr lang="en-US" sz="3200" dirty="0" err="1">
                <a:solidFill>
                  <a:srgbClr val="0365C0"/>
                </a:solidFill>
                <a:latin typeface="Consolas" panose="020B0609020204030204" pitchFamily="49" charset="0"/>
                <a:ea typeface="Courier New"/>
                <a:cs typeface="Courier New"/>
                <a:sym typeface="Courier New"/>
              </a:rPr>
              <a:t>covid_testing</a:t>
            </a:r>
            <a:endParaRPr lang="en-US" sz="32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924910" y="4844831"/>
            <a:ext cx="10016359" cy="15244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030341" y="4905504"/>
            <a:ext cx="8095486" cy="584775"/>
          </a:xfrm>
          <a:prstGeom prst="rect">
            <a:avLst/>
          </a:prstGeom>
        </p:spPr>
        <p:txBody>
          <a:bodyPr wrap="none">
            <a:spAutoFit/>
          </a:bodyPr>
          <a:lstStyle/>
          <a:p>
            <a:r>
              <a:rPr lang="en-US" sz="3200" dirty="0">
                <a:solidFill>
                  <a:schemeClr val="tx1"/>
                </a:solidFill>
                <a:latin typeface="Consolas" panose="020B0609020204030204" pitchFamily="49" charset="0"/>
                <a:ea typeface="Courier New"/>
                <a:cs typeface="Courier New"/>
                <a:sym typeface="Courier New"/>
              </a:rPr>
              <a:t>filter(</a:t>
            </a:r>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solidFill>
                  <a:schemeClr val="tx1"/>
                </a:solidFill>
                <a:latin typeface="Consolas" panose="020B0609020204030204" pitchFamily="49" charset="0"/>
                <a:ea typeface="Courier New"/>
                <a:cs typeface="Courier New"/>
                <a:sym typeface="Courier New"/>
              </a:rPr>
              <a:t>, </a:t>
            </a:r>
            <a:r>
              <a:rPr lang="en-US" sz="3200" dirty="0" err="1">
                <a:solidFill>
                  <a:schemeClr val="tx1"/>
                </a:solidFill>
                <a:latin typeface="Consolas" panose="020B0609020204030204" pitchFamily="49" charset="0"/>
                <a:ea typeface="Courier New"/>
                <a:cs typeface="Courier New"/>
                <a:sym typeface="Courier New"/>
              </a:rPr>
              <a:t>pan_day</a:t>
            </a:r>
            <a:r>
              <a:rPr lang="en-US" sz="3200" dirty="0">
                <a:solidFill>
                  <a:schemeClr val="tx1"/>
                </a:solidFill>
                <a:latin typeface="Consolas" panose="020B0609020204030204" pitchFamily="49" charset="0"/>
                <a:ea typeface="Courier New"/>
                <a:cs typeface="Courier New"/>
                <a:sym typeface="Courier New"/>
              </a:rPr>
              <a:t> </a:t>
            </a:r>
            <a:r>
              <a:rPr lang="en-US" sz="3200" dirty="0">
                <a:latin typeface="Consolas" panose="020B0609020204030204" pitchFamily="49" charset="0"/>
                <a:ea typeface="Courier New"/>
                <a:cs typeface="Courier New"/>
                <a:sym typeface="Courier New"/>
              </a:rPr>
              <a:t>&lt;= 10)</a:t>
            </a:r>
            <a:endParaRPr lang="en-US" sz="3200" dirty="0">
              <a:latin typeface="Consolas" panose="020B0609020204030204" pitchFamily="49" charset="0"/>
              <a:ea typeface="Courier New"/>
              <a:cs typeface="Courier New"/>
            </a:endParaRPr>
          </a:p>
        </p:txBody>
      </p:sp>
      <p:sp>
        <p:nvSpPr>
          <p:cNvPr id="9" name="Rectangle 8"/>
          <p:cNvSpPr/>
          <p:nvPr/>
        </p:nvSpPr>
        <p:spPr>
          <a:xfrm>
            <a:off x="1030341" y="5550952"/>
            <a:ext cx="8547533" cy="584775"/>
          </a:xfrm>
          <a:prstGeom prst="rect">
            <a:avLst/>
          </a:prstGeom>
        </p:spPr>
        <p:txBody>
          <a:bodyPr wrap="none">
            <a:spAutoFit/>
          </a:bodyPr>
          <a:lstStyle/>
          <a:p>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latin typeface="Consolas" panose="020B0609020204030204" pitchFamily="49" charset="0"/>
                <a:ea typeface="Courier New"/>
                <a:cs typeface="Courier New"/>
                <a:sym typeface="Courier New"/>
              </a:rPr>
              <a:t> |&gt; filter(</a:t>
            </a:r>
            <a:r>
              <a:rPr lang="en-US" sz="3200" dirty="0" err="1">
                <a:latin typeface="Consolas" panose="020B0609020204030204" pitchFamily="49" charset="0"/>
                <a:ea typeface="Courier New"/>
                <a:cs typeface="Courier New"/>
                <a:sym typeface="Courier New"/>
              </a:rPr>
              <a:t>pan_day</a:t>
            </a:r>
            <a:r>
              <a:rPr lang="en-US" sz="3200" dirty="0">
                <a:latin typeface="Consolas" panose="020B0609020204030204" pitchFamily="49" charset="0"/>
                <a:ea typeface="Courier New"/>
                <a:cs typeface="Courier New"/>
                <a:sym typeface="Courier New"/>
              </a:rPr>
              <a:t> &lt;= 10)</a:t>
            </a:r>
            <a:endParaRPr lang="en-US" sz="3200" dirty="0">
              <a:latin typeface="Consolas" panose="020B0609020204030204" pitchFamily="49" charset="0"/>
              <a:ea typeface="Courier New"/>
              <a:cs typeface="Courier New"/>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Rectangle 10"/>
          <p:cNvSpPr/>
          <p:nvPr/>
        </p:nvSpPr>
        <p:spPr>
          <a:xfrm>
            <a:off x="3376223" y="3163612"/>
            <a:ext cx="636713" cy="584775"/>
          </a:xfrm>
          <a:prstGeom prst="rect">
            <a:avLst/>
          </a:prstGeom>
        </p:spPr>
        <p:txBody>
          <a:bodyPr wrap="none">
            <a:spAutoFit/>
          </a:bodyPr>
          <a:lstStyle/>
          <a:p>
            <a:r>
              <a:rPr lang="en-US" sz="3200" b="1" dirty="0">
                <a:latin typeface="Consolas" panose="020B0609020204030204" pitchFamily="49" charset="0"/>
                <a:ea typeface="Courier New"/>
                <a:cs typeface="Courier New"/>
              </a:rPr>
              <a:t>|&gt;</a:t>
            </a:r>
          </a:p>
        </p:txBody>
      </p:sp>
      <p:sp>
        <p:nvSpPr>
          <p:cNvPr id="12" name="Slide Number Placeholder 11"/>
          <p:cNvSpPr>
            <a:spLocks noGrp="1"/>
          </p:cNvSpPr>
          <p:nvPr>
            <p:ph type="sldNum" idx="12"/>
          </p:nvPr>
        </p:nvSpPr>
        <p:spPr/>
        <p:txBody>
          <a:bodyPr/>
          <a:lstStyle/>
          <a:p>
            <a:fld id="{00000000-1234-1234-1234-123412341234}" type="slidenum">
              <a:rPr lang="en-US" smtClean="0"/>
              <a:pPr/>
              <a:t>13</a:t>
            </a:fld>
            <a:endParaRPr lang="en-US"/>
          </a:p>
        </p:txBody>
      </p:sp>
    </p:spTree>
    <p:extLst>
      <p:ext uri="{BB962C8B-B14F-4D97-AF65-F5344CB8AC3E}">
        <p14:creationId xmlns:p14="http://schemas.microsoft.com/office/powerpoint/2010/main" val="78442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705210" cy="777536"/>
          </a:xfrm>
        </p:spPr>
        <p:txBody>
          <a:bodyPr/>
          <a:lstStyle/>
          <a:p>
            <a:r>
              <a:rPr lang="en-US" sz="4800" dirty="0">
                <a:solidFill>
                  <a:srgbClr val="000000"/>
                </a:solidFill>
              </a:rPr>
              <a:t>Data Analysis Steps</a:t>
            </a:r>
          </a:p>
        </p:txBody>
      </p:sp>
      <p:sp>
        <p:nvSpPr>
          <p:cNvPr id="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Slide Number Placeholder 5"/>
          <p:cNvSpPr>
            <a:spLocks noGrp="1"/>
          </p:cNvSpPr>
          <p:nvPr>
            <p:ph type="sldNum" idx="12"/>
          </p:nvPr>
        </p:nvSpPr>
        <p:spPr/>
        <p:txBody>
          <a:bodyPr/>
          <a:lstStyle/>
          <a:p>
            <a:fld id="{00000000-1234-1234-1234-123412341234}" type="slidenum">
              <a:rPr lang="en-US" smtClean="0"/>
              <a:pPr/>
              <a:t>14</a:t>
            </a:fld>
            <a:endParaRPr lang="en-US"/>
          </a:p>
        </p:txBody>
      </p:sp>
      <p:grpSp>
        <p:nvGrpSpPr>
          <p:cNvPr id="7" name="Group 6"/>
          <p:cNvGrpSpPr/>
          <p:nvPr/>
        </p:nvGrpSpPr>
        <p:grpSpPr>
          <a:xfrm>
            <a:off x="783969" y="2054587"/>
            <a:ext cx="11780141" cy="3622314"/>
            <a:chOff x="549019" y="1483220"/>
            <a:chExt cx="11780141" cy="4206645"/>
          </a:xfrm>
        </p:grpSpPr>
        <p:sp>
          <p:nvSpPr>
            <p:cNvPr id="8" name="Rectangle 7"/>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Tree>
    <p:extLst>
      <p:ext uri="{BB962C8B-B14F-4D97-AF65-F5344CB8AC3E}">
        <p14:creationId xmlns:p14="http://schemas.microsoft.com/office/powerpoint/2010/main" val="1002406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813160" cy="777536"/>
          </a:xfrm>
        </p:spPr>
        <p:txBody>
          <a:bodyPr/>
          <a:lstStyle/>
          <a:p>
            <a:r>
              <a:rPr lang="en-US" sz="4800" dirty="0">
                <a:solidFill>
                  <a:srgbClr val="000000"/>
                </a:solidFill>
              </a:rPr>
              <a:t>Data Analysis Steps</a:t>
            </a:r>
          </a:p>
        </p:txBody>
      </p:sp>
      <p:sp>
        <p:nvSpPr>
          <p:cNvPr id="3" name="Rectangle 2"/>
          <p:cNvSpPr/>
          <p:nvPr/>
        </p:nvSpPr>
        <p:spPr>
          <a:xfrm>
            <a:off x="549019" y="1672405"/>
            <a:ext cx="11018141" cy="359355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0782260" cy="3785652"/>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arrange(</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260780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650" y="625065"/>
            <a:ext cx="6249002" cy="777536"/>
          </a:xfrm>
        </p:spPr>
        <p:txBody>
          <a:bodyPr>
            <a:normAutofit fontScale="90000"/>
          </a:bodyPr>
          <a:lstStyle/>
          <a:p>
            <a:r>
              <a:rPr lang="en-US" dirty="0"/>
              <a:t>Shortcut to type |&gt;</a:t>
            </a:r>
            <a:br>
              <a:rPr lang="en-US" dirty="0"/>
            </a:br>
            <a:endParaRPr lang="en-US" dirty="0"/>
          </a:p>
        </p:txBody>
      </p:sp>
      <p:sp>
        <p:nvSpPr>
          <p:cNvPr id="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4" name="Picture 3"/>
          <p:cNvPicPr>
            <a:picLocks noChangeAspect="1"/>
          </p:cNvPicPr>
          <p:nvPr/>
        </p:nvPicPr>
        <p:blipFill>
          <a:blip r:embed="rId4"/>
          <a:stretch>
            <a:fillRect/>
          </a:stretch>
        </p:blipFill>
        <p:spPr>
          <a:xfrm>
            <a:off x="1166648" y="2359572"/>
            <a:ext cx="10457793" cy="2614448"/>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US" smtClean="0"/>
              <a:pPr/>
              <a:t>16</a:t>
            </a:fld>
            <a:endParaRPr lang="en-US" dirty="0"/>
          </a:p>
        </p:txBody>
      </p:sp>
      <p:sp>
        <p:nvSpPr>
          <p:cNvPr id="6" name="TextBox 5">
            <a:extLst>
              <a:ext uri="{FF2B5EF4-FFF2-40B4-BE49-F238E27FC236}">
                <a16:creationId xmlns:a16="http://schemas.microsoft.com/office/drawing/2014/main" id="{0E16F093-2EFC-06FF-04D3-AAEA6EF0DCF8}"/>
              </a:ext>
            </a:extLst>
          </p:cNvPr>
          <p:cNvSpPr txBox="1"/>
          <p:nvPr/>
        </p:nvSpPr>
        <p:spPr>
          <a:xfrm>
            <a:off x="1051110" y="5684842"/>
            <a:ext cx="8960082" cy="1077218"/>
          </a:xfrm>
          <a:prstGeom prst="rect">
            <a:avLst/>
          </a:prstGeom>
          <a:noFill/>
        </p:spPr>
        <p:txBody>
          <a:bodyPr wrap="square" rtlCol="0">
            <a:spAutoFit/>
          </a:bodyPr>
          <a:lstStyle/>
          <a:p>
            <a:pPr algn="ctr"/>
            <a:r>
              <a:rPr lang="en-US" sz="3200" dirty="0"/>
              <a:t>RStudio needs to be configured to use native pipe |&gt;</a:t>
            </a:r>
          </a:p>
          <a:p>
            <a:pPr algn="ctr"/>
            <a:r>
              <a:rPr lang="en-US" sz="3200" dirty="0"/>
              <a:t>Previous version of pipe: %&gt;%</a:t>
            </a:r>
          </a:p>
        </p:txBody>
      </p:sp>
    </p:spTree>
    <p:extLst>
      <p:ext uri="{BB962C8B-B14F-4D97-AF65-F5344CB8AC3E}">
        <p14:creationId xmlns:p14="http://schemas.microsoft.com/office/powerpoint/2010/main" val="240889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Scene</a:t>
            </a:r>
          </a:p>
        </p:txBody>
      </p:sp>
      <p:sp>
        <p:nvSpPr>
          <p:cNvPr id="3" name="Slide Number Placeholder 2"/>
          <p:cNvSpPr>
            <a:spLocks noGrp="1"/>
          </p:cNvSpPr>
          <p:nvPr>
            <p:ph type="sldNum" idx="12"/>
          </p:nvPr>
        </p:nvSpPr>
        <p:spPr/>
        <p:txBody>
          <a:bodyPr/>
          <a:lstStyle/>
          <a:p>
            <a:fld id="{00000000-1234-1234-1234-123412341234}" type="slidenum">
              <a:rPr lang="en-US" smtClean="0"/>
              <a:pPr/>
              <a:t>17</a:t>
            </a:fld>
            <a:endParaRPr lang="en-US"/>
          </a:p>
        </p:txBody>
      </p:sp>
      <p:pic>
        <p:nvPicPr>
          <p:cNvPr id="1026" name="Picture 2" descr="Doctor looking at watch — Stock Photo © minervastock #1122882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6152" y="1993980"/>
            <a:ext cx="4396148" cy="29350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2023" y="1787505"/>
            <a:ext cx="5545394" cy="3785652"/>
          </a:xfrm>
          <a:prstGeom prst="rect">
            <a:avLst/>
          </a:prstGeom>
          <a:noFill/>
        </p:spPr>
        <p:txBody>
          <a:bodyPr wrap="square" rtlCol="0">
            <a:spAutoFit/>
          </a:bodyPr>
          <a:lstStyle/>
          <a:p>
            <a:r>
              <a:rPr lang="en-US" sz="2400" dirty="0"/>
              <a:t>The PICU would like a word with you because of a recent incident involving a delay in results for a patient who required a AGP</a:t>
            </a:r>
          </a:p>
          <a:p>
            <a:endParaRPr lang="en-US" sz="2400" dirty="0"/>
          </a:p>
          <a:p>
            <a:r>
              <a:rPr lang="en-US" sz="2400" dirty="0"/>
              <a:t>They had to wait over 10 hours before the procedure could begin</a:t>
            </a:r>
          </a:p>
          <a:p>
            <a:endParaRPr lang="en-US" sz="2400" dirty="0"/>
          </a:p>
          <a:p>
            <a:r>
              <a:rPr lang="en-US" sz="2400" dirty="0"/>
              <a:t>You decide to investigate… WITH DATA</a:t>
            </a:r>
          </a:p>
        </p:txBody>
      </p:sp>
    </p:spTree>
    <p:extLst>
      <p:ext uri="{BB962C8B-B14F-4D97-AF65-F5344CB8AC3E}">
        <p14:creationId xmlns:p14="http://schemas.microsoft.com/office/powerpoint/2010/main" val="13814390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E7BC6-F7FC-2148-8889-EB7CC83197EE}"/>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41AC2080-78BC-204E-ACBC-6D0C0B1FCD4C}"/>
              </a:ext>
            </a:extLst>
          </p:cNvPr>
          <p:cNvSpPr>
            <a:spLocks noGrp="1"/>
          </p:cNvSpPr>
          <p:nvPr>
            <p:ph type="body" sz="quarter" idx="13"/>
          </p:nvPr>
        </p:nvSpPr>
        <p:spPr>
          <a:xfrm>
            <a:off x="1024127" y="2238375"/>
            <a:ext cx="9720071" cy="3760643"/>
          </a:xfrm>
        </p:spPr>
        <p:txBody>
          <a:bodyPr>
            <a:normAutofit fontScale="55000" lnSpcReduction="20000"/>
          </a:bodyPr>
          <a:lstStyle/>
          <a:p>
            <a:pPr marL="6803" marR="2721"/>
            <a:r>
              <a:rPr lang="en-US" sz="5800" dirty="0">
                <a:latin typeface="Calibri" panose="020F0502020204030204" pitchFamily="34" charset="0"/>
                <a:ea typeface="Calibri"/>
                <a:cs typeface="Consolas" panose="020B0609020204030204" pitchFamily="49" charset="0"/>
                <a:sym typeface="Calibri"/>
              </a:rPr>
              <a:t>Use |&gt; to write a sequence of three functions that:</a:t>
            </a:r>
          </a:p>
          <a:p>
            <a:pPr marL="6803" marR="2721"/>
            <a:endParaRPr lang="en-US" sz="5800" dirty="0">
              <a:latin typeface="Consolas" panose="020B0609020204030204" pitchFamily="49" charset="0"/>
              <a:ea typeface="Calibri"/>
              <a:cs typeface="Consolas" panose="020B0609020204030204" pitchFamily="49" charset="0"/>
              <a:sym typeface="Calibri"/>
            </a:endParaRPr>
          </a:p>
          <a:p>
            <a:pPr marL="6803" marR="2721"/>
            <a:r>
              <a:rPr lang="en-US" sz="5800" dirty="0">
                <a:latin typeface="Calibri"/>
                <a:ea typeface="Calibri"/>
                <a:cs typeface="Calibri"/>
                <a:sym typeface="Calibri"/>
              </a:rPr>
              <a:t>1. Filters to tests from the clinic (</a:t>
            </a:r>
            <a:r>
              <a:rPr lang="en-US" sz="5800" b="1" dirty="0" err="1">
                <a:latin typeface="Consolas" panose="020B0609020204030204" pitchFamily="49" charset="0"/>
                <a:ea typeface="Calibri"/>
                <a:cs typeface="Calibri"/>
                <a:sym typeface="Calibri"/>
              </a:rPr>
              <a:t>clinic_name</a:t>
            </a:r>
            <a:r>
              <a:rPr lang="en-US" sz="5800" dirty="0">
                <a:latin typeface="Calibri"/>
                <a:ea typeface="Calibri"/>
                <a:cs typeface="Calibri"/>
                <a:sym typeface="Calibri"/>
              </a:rPr>
              <a:t>) of "</a:t>
            </a:r>
            <a:r>
              <a:rPr lang="en-US" sz="5800" dirty="0" err="1">
                <a:latin typeface="Calibri"/>
                <a:ea typeface="Calibri"/>
                <a:cs typeface="Calibri"/>
                <a:sym typeface="Calibri"/>
              </a:rPr>
              <a:t>picu</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2. Selects the column with the receive to verify turnaround time (</a:t>
            </a:r>
            <a:r>
              <a:rPr lang="en-US" sz="5800" b="1" dirty="0" err="1">
                <a:latin typeface="Consolas" panose="020B0609020204030204" pitchFamily="49" charset="0"/>
                <a:ea typeface="Calibri"/>
                <a:cs typeface="Calibri"/>
                <a:sym typeface="Calibri"/>
              </a:rPr>
              <a:t>rec_ver_tat</a:t>
            </a:r>
            <a:r>
              <a:rPr lang="en-US" sz="5800" dirty="0">
                <a:latin typeface="Calibri"/>
                <a:ea typeface="Calibri"/>
                <a:cs typeface="Calibri"/>
                <a:sym typeface="Calibri"/>
              </a:rPr>
              <a:t>)</a:t>
            </a:r>
            <a:r>
              <a:rPr lang="en-US" sz="5800" b="1" dirty="0">
                <a:latin typeface="Calibri"/>
                <a:ea typeface="Calibri"/>
                <a:cs typeface="Calibri"/>
                <a:sym typeface="Calibri"/>
              </a:rPr>
              <a:t> </a:t>
            </a:r>
            <a:r>
              <a:rPr lang="en-US" sz="5800" dirty="0">
                <a:latin typeface="Calibri"/>
                <a:ea typeface="Calibri"/>
                <a:cs typeface="Calibri"/>
                <a:sym typeface="Calibri"/>
              </a:rPr>
              <a:t>as well as the day from start of the pandemic (</a:t>
            </a:r>
            <a:r>
              <a:rPr lang="en-US" sz="5800" b="1" dirty="0" err="1">
                <a:latin typeface="Consolas" panose="020B0609020204030204" pitchFamily="49" charset="0"/>
                <a:ea typeface="Calibri"/>
                <a:cs typeface="Calibri"/>
                <a:sym typeface="Calibri"/>
              </a:rPr>
              <a:t>pan_day</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3. Arrange the `</a:t>
            </a:r>
            <a:r>
              <a:rPr lang="en-US" sz="5800" b="1" dirty="0">
                <a:latin typeface="Calibri"/>
                <a:ea typeface="Calibri"/>
                <a:cs typeface="Calibri"/>
                <a:sym typeface="Calibri"/>
              </a:rPr>
              <a:t> </a:t>
            </a:r>
            <a:r>
              <a:rPr lang="en-US" sz="5800" b="1" dirty="0" err="1">
                <a:latin typeface="Consolas" panose="020B0609020204030204" pitchFamily="49" charset="0"/>
                <a:ea typeface="Calibri"/>
                <a:cs typeface="Calibri"/>
                <a:sym typeface="Calibri"/>
              </a:rPr>
              <a:t>pan_day</a:t>
            </a:r>
            <a:r>
              <a:rPr lang="en-US" sz="5800" b="1" dirty="0">
                <a:latin typeface="Calibri"/>
                <a:ea typeface="Calibri"/>
                <a:cs typeface="Calibri"/>
                <a:sym typeface="Calibri"/>
              </a:rPr>
              <a:t> ` </a:t>
            </a:r>
            <a:r>
              <a:rPr lang="en-US" sz="5800" dirty="0">
                <a:latin typeface="Calibri"/>
                <a:ea typeface="Calibri"/>
                <a:cs typeface="Calibri"/>
                <a:sym typeface="Calibri"/>
              </a:rPr>
              <a:t>from highest to lowest</a:t>
            </a: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endParaRPr lang="en-US" dirty="0"/>
          </a:p>
        </p:txBody>
      </p:sp>
      <p:sp>
        <p:nvSpPr>
          <p:cNvPr id="4" name="TextBox 3">
            <a:extLst>
              <a:ext uri="{FF2B5EF4-FFF2-40B4-BE49-F238E27FC236}">
                <a16:creationId xmlns:a16="http://schemas.microsoft.com/office/drawing/2014/main" id="{DFB4F81C-9542-2548-ACD5-BBD4C348B305}"/>
              </a:ext>
            </a:extLst>
          </p:cNvPr>
          <p:cNvSpPr txBox="1"/>
          <p:nvPr/>
        </p:nvSpPr>
        <p:spPr>
          <a:xfrm>
            <a:off x="1024127" y="5708073"/>
            <a:ext cx="8618638" cy="1569660"/>
          </a:xfrm>
          <a:prstGeom prst="rect">
            <a:avLst/>
          </a:prstGeom>
          <a:noFill/>
        </p:spPr>
        <p:txBody>
          <a:bodyPr wrap="square" rtlCol="0">
            <a:spAutoFit/>
          </a:bodyPr>
          <a:lstStyle/>
          <a:p>
            <a:r>
              <a:rPr lang="en-US" sz="3200" dirty="0">
                <a:solidFill>
                  <a:schemeClr val="accent4">
                    <a:lumMod val="75000"/>
                  </a:schemeClr>
                </a:solidFill>
                <a:latin typeface="Calibri"/>
                <a:ea typeface="Calibri"/>
                <a:cs typeface="Calibri"/>
                <a:sym typeface="Calibri"/>
              </a:rPr>
              <a:t>Using &lt;-, assign the result to a new variable, call it whatever you want.</a:t>
            </a:r>
          </a:p>
          <a:p>
            <a:endParaRPr lang="en-US" sz="3200" dirty="0">
              <a:solidFill>
                <a:schemeClr val="accent4">
                  <a:lumMod val="75000"/>
                </a:schemeClr>
              </a:solidFill>
            </a:endParaRPr>
          </a:p>
        </p:txBody>
      </p:sp>
    </p:spTree>
    <p:extLst>
      <p:ext uri="{BB962C8B-B14F-4D97-AF65-F5344CB8AC3E}">
        <p14:creationId xmlns:p14="http://schemas.microsoft.com/office/powerpoint/2010/main" val="1429018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743741" y="245005"/>
            <a:ext cx="4704518"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Isolating data</a:t>
            </a:r>
            <a:endParaRPr sz="5400" dirty="0"/>
          </a:p>
        </p:txBody>
      </p:sp>
      <p:graphicFrame>
        <p:nvGraphicFramePr>
          <p:cNvPr id="147" name="Google Shape;147;p18"/>
          <p:cNvGraphicFramePr/>
          <p:nvPr/>
        </p:nvGraphicFramePr>
        <p:xfrm>
          <a:off x="1150478" y="1730364"/>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nvGraphicFramePr>
        <p:xfrm>
          <a:off x="2795045" y="1758052"/>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nvGraphicFramePr>
        <p:xfrm>
          <a:off x="2770556"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nvGraphicFramePr>
        <p:xfrm>
          <a:off x="1150478"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endParaRPr sz="4000" dirty="0">
              <a:latin typeface="Calibri"/>
              <a:ea typeface="Calibri"/>
              <a:cs typeface="Calibri"/>
              <a:sym typeface="Calibri"/>
            </a:endParaRPr>
          </a:p>
        </p:txBody>
      </p:sp>
      <p:graphicFrame>
        <p:nvGraphicFramePr>
          <p:cNvPr id="154" name="Google Shape;154;p18"/>
          <p:cNvGraphicFramePr/>
          <p:nvPr/>
        </p:nvGraphicFramePr>
        <p:xfrm>
          <a:off x="1150479" y="2927483"/>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2773115" y="2927483"/>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3589539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2</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1836935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New Columns</a:t>
            </a:r>
          </a:p>
        </p:txBody>
      </p:sp>
    </p:spTree>
    <p:extLst>
      <p:ext uri="{BB962C8B-B14F-4D97-AF65-F5344CB8AC3E}">
        <p14:creationId xmlns:p14="http://schemas.microsoft.com/office/powerpoint/2010/main" val="3110333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a:off x="1"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85" name="Google Shape;85;p13"/>
          <p:cNvSpPr txBox="1">
            <a:spLocks noGrp="1"/>
          </p:cNvSpPr>
          <p:nvPr>
            <p:ph type="title"/>
          </p:nvPr>
        </p:nvSpPr>
        <p:spPr>
          <a:xfrm>
            <a:off x="1843449" y="2053248"/>
            <a:ext cx="8505101" cy="2751022"/>
          </a:xfrm>
          <a:prstGeom prst="rect">
            <a:avLst/>
          </a:prstGeom>
          <a:noFill/>
          <a:ln>
            <a:noFill/>
          </a:ln>
        </p:spPr>
        <p:txBody>
          <a:bodyPr spcFirstLastPara="1" wrap="square" lIns="0" tIns="9522" rIns="0" bIns="0" anchor="t" anchorCtr="0">
            <a:noAutofit/>
          </a:bodyPr>
          <a:lstStyle/>
          <a:p>
            <a:pPr marL="6803" algn="ctr"/>
            <a:r>
              <a:rPr lang="en-US" sz="6000" b="1" dirty="0">
                <a:solidFill>
                  <a:srgbClr val="F3F3F3"/>
                </a:solidFill>
                <a:latin typeface="Arial"/>
                <a:ea typeface="Arial"/>
                <a:cs typeface="Arial"/>
                <a:sym typeface="Arial"/>
              </a:rPr>
              <a:t>What is the mean and median collect to verify turnaround time by clinic?</a:t>
            </a:r>
            <a:endParaRPr sz="6000" dirty="0">
              <a:latin typeface="Arial"/>
              <a:ea typeface="Arial"/>
              <a:cs typeface="Arial"/>
              <a:sym typeface="Arial"/>
            </a:endParaRPr>
          </a:p>
        </p:txBody>
      </p:sp>
      <p:sp>
        <p:nvSpPr>
          <p:cNvPr id="2" name="Slide Number Placeholder 1"/>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3698535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2748" y="370715"/>
            <a:ext cx="6466503" cy="777536"/>
          </a:xfrm>
        </p:spPr>
        <p:txBody>
          <a:bodyPr>
            <a:normAutofit fontScale="90000"/>
          </a:bodyPr>
          <a:lstStyle/>
          <a:p>
            <a:pPr algn="ctr"/>
            <a:r>
              <a:rPr lang="en-US" sz="5400" dirty="0">
                <a:solidFill>
                  <a:schemeClr val="tx1">
                    <a:lumMod val="85000"/>
                    <a:lumOff val="15000"/>
                  </a:schemeClr>
                </a:solidFill>
              </a:rPr>
              <a:t>Breaking down the analytical question</a:t>
            </a:r>
          </a:p>
        </p:txBody>
      </p:sp>
      <p:sp>
        <p:nvSpPr>
          <p:cNvPr id="3" name="Google Shape;85;p13"/>
          <p:cNvSpPr txBox="1">
            <a:spLocks/>
          </p:cNvSpPr>
          <p:nvPr/>
        </p:nvSpPr>
        <p:spPr>
          <a:xfrm>
            <a:off x="699859" y="2602129"/>
            <a:ext cx="7986941" cy="2751022"/>
          </a:xfrm>
          <a:prstGeom prst="rect">
            <a:avLst/>
          </a:prstGeom>
          <a:noFill/>
          <a:ln>
            <a:noFill/>
          </a:ln>
        </p:spPr>
        <p:txBody>
          <a:bodyPr spcFirstLastPara="1" wrap="square" lIns="0" tIns="9522"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42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Total TAT for each test</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Group tests by clinic</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Calculate mean and median for each clinic</a:t>
            </a:r>
          </a:p>
        </p:txBody>
      </p:sp>
      <p:sp>
        <p:nvSpPr>
          <p:cNvPr id="4" name="Slide Number Placeholder 3"/>
          <p:cNvSpPr>
            <a:spLocks noGrp="1"/>
          </p:cNvSpPr>
          <p:nvPr>
            <p:ph type="sldNum" idx="12"/>
          </p:nvPr>
        </p:nvSpPr>
        <p:spPr/>
        <p:txBody>
          <a:bodyPr/>
          <a:lstStyle/>
          <a:p>
            <a:fld id="{00000000-1234-1234-1234-123412341234}" type="slidenum">
              <a:rPr lang="en-US" smtClean="0"/>
              <a:pPr/>
              <a:t>22</a:t>
            </a:fld>
            <a:endParaRPr lang="en-US"/>
          </a:p>
        </p:txBody>
      </p:sp>
    </p:spTree>
    <p:extLst>
      <p:ext uri="{BB962C8B-B14F-4D97-AF65-F5344CB8AC3E}">
        <p14:creationId xmlns:p14="http://schemas.microsoft.com/office/powerpoint/2010/main" val="1208223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330403" y="280401"/>
            <a:ext cx="4952291"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Deriving data</a:t>
            </a:r>
            <a:endParaRPr sz="5400" dirty="0"/>
          </a:p>
        </p:txBody>
      </p:sp>
      <p:sp>
        <p:nvSpPr>
          <p:cNvPr id="153" name="Google Shape;153;p18"/>
          <p:cNvSpPr txBox="1"/>
          <p:nvPr/>
        </p:nvSpPr>
        <p:spPr>
          <a:xfrm>
            <a:off x="4126816" y="1978407"/>
            <a:ext cx="7626020" cy="3276761"/>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Make new variables with </a:t>
            </a:r>
            <a:r>
              <a:rPr lang="en-US" sz="4000" b="1" dirty="0">
                <a:solidFill>
                  <a:srgbClr val="0365C0"/>
                </a:solidFill>
                <a:latin typeface="Trebuchet MS"/>
                <a:ea typeface="Trebuchet MS"/>
                <a:cs typeface="Trebuchet MS"/>
                <a:sym typeface="Calibri"/>
              </a:rPr>
              <a:t>mutate()</a:t>
            </a:r>
          </a:p>
          <a:p>
            <a:pPr marL="6803"/>
            <a:endParaRPr lang="en-US" sz="4000" b="1" dirty="0">
              <a:solidFill>
                <a:srgbClr val="0365C0"/>
              </a:solidFill>
              <a:latin typeface="Trebuchet MS"/>
              <a:ea typeface="Trebuchet MS"/>
              <a:cs typeface="Trebuchet MS"/>
              <a:sym typeface="Calibri"/>
            </a:endParaRPr>
          </a:p>
          <a:p>
            <a:pPr marL="6803"/>
            <a:endParaRPr sz="4000" b="1" dirty="0">
              <a:solidFill>
                <a:srgbClr val="0365C0"/>
              </a:solidFill>
              <a:latin typeface="Trebuchet MS"/>
              <a:ea typeface="Trebuchet MS"/>
              <a:cs typeface="Trebuchet MS"/>
              <a:sym typeface="Times New Roman"/>
            </a:endParaRPr>
          </a:p>
          <a:p>
            <a:pPr marL="6803"/>
            <a:r>
              <a:rPr lang="en-US" sz="4000" dirty="0">
                <a:latin typeface="Calibri"/>
                <a:ea typeface="Calibri"/>
                <a:cs typeface="Calibri"/>
                <a:sym typeface="Calibri"/>
              </a:rPr>
              <a:t>Make summaries of data with </a:t>
            </a:r>
            <a:r>
              <a:rPr lang="en-US" sz="4000" b="1" dirty="0">
                <a:solidFill>
                  <a:srgbClr val="0365C0"/>
                </a:solidFill>
                <a:latin typeface="Trebuchet MS"/>
                <a:ea typeface="Trebuchet MS"/>
                <a:cs typeface="Trebuchet MS"/>
                <a:sym typeface="Calibri"/>
              </a:rPr>
              <a:t>summarize()</a:t>
            </a:r>
            <a:endParaRPr sz="4000" b="1" dirty="0">
              <a:solidFill>
                <a:srgbClr val="0365C0"/>
              </a:solidFill>
              <a:latin typeface="Trebuchet MS"/>
              <a:ea typeface="Trebuchet MS"/>
              <a:cs typeface="Trebuchet MS"/>
              <a:sym typeface="Calibri"/>
            </a:endParaRPr>
          </a:p>
        </p:txBody>
      </p:sp>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4"/>
          <a:stretch>
            <a:fillRect/>
          </a:stretch>
        </p:blipFill>
        <p:spPr>
          <a:xfrm>
            <a:off x="441434" y="1886039"/>
            <a:ext cx="3247697" cy="885736"/>
          </a:xfrm>
          <a:prstGeom prst="rect">
            <a:avLst/>
          </a:prstGeom>
        </p:spPr>
      </p:pic>
      <p:pic>
        <p:nvPicPr>
          <p:cNvPr id="3" name="Picture 2"/>
          <p:cNvPicPr>
            <a:picLocks noChangeAspect="1"/>
          </p:cNvPicPr>
          <p:nvPr/>
        </p:nvPicPr>
        <p:blipFill>
          <a:blip r:embed="rId5"/>
          <a:stretch>
            <a:fillRect/>
          </a:stretch>
        </p:blipFill>
        <p:spPr>
          <a:xfrm>
            <a:off x="880300" y="4007890"/>
            <a:ext cx="2369963" cy="900442"/>
          </a:xfrm>
          <a:prstGeom prst="rect">
            <a:avLst/>
          </a:prstGeom>
        </p:spPr>
      </p:pic>
      <p:sp>
        <p:nvSpPr>
          <p:cNvPr id="4" name="Rectangle 3"/>
          <p:cNvSpPr/>
          <p:nvPr/>
        </p:nvSpPr>
        <p:spPr>
          <a:xfrm>
            <a:off x="173620" y="1527858"/>
            <a:ext cx="11755325" cy="177092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idx="12"/>
          </p:nvPr>
        </p:nvSpPr>
        <p:spPr/>
        <p:txBody>
          <a:bodyPr/>
          <a:lstStyle/>
          <a:p>
            <a:fld id="{00000000-1234-1234-1234-123412341234}" type="slidenum">
              <a:rPr lang="en-US" smtClean="0"/>
              <a:pPr/>
              <a:t>23</a:t>
            </a:fld>
            <a:endParaRPr lang="en-US"/>
          </a:p>
        </p:txBody>
      </p:sp>
    </p:spTree>
    <p:extLst>
      <p:ext uri="{BB962C8B-B14F-4D97-AF65-F5344CB8AC3E}">
        <p14:creationId xmlns:p14="http://schemas.microsoft.com/office/powerpoint/2010/main" val="4248535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p:nvPr/>
        </p:nvSpPr>
        <p:spPr>
          <a:xfrm>
            <a:off x="0"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7" name="Google Shape;287;p31"/>
          <p:cNvSpPr txBox="1">
            <a:spLocks noGrp="1"/>
          </p:cNvSpPr>
          <p:nvPr>
            <p:ph type="title"/>
          </p:nvPr>
        </p:nvSpPr>
        <p:spPr>
          <a:xfrm>
            <a:off x="3984006" y="2560061"/>
            <a:ext cx="4223985" cy="1539482"/>
          </a:xfrm>
          <a:prstGeom prst="rect">
            <a:avLst/>
          </a:prstGeom>
          <a:noFill/>
          <a:ln>
            <a:noFill/>
          </a:ln>
        </p:spPr>
        <p:txBody>
          <a:bodyPr spcFirstLastPara="1" wrap="square" lIns="0" tIns="9522" rIns="0" bIns="0" anchor="t" anchorCtr="0">
            <a:noAutofit/>
          </a:bodyPr>
          <a:lstStyle/>
          <a:p>
            <a:pPr marL="6803"/>
            <a:r>
              <a:rPr lang="en-US" sz="8812" dirty="0">
                <a:solidFill>
                  <a:srgbClr val="F0F0F0"/>
                </a:solidFill>
              </a:rPr>
              <a:t>mutate()</a:t>
            </a:r>
            <a:endParaRPr sz="8812" dirty="0"/>
          </a:p>
        </p:txBody>
      </p:sp>
      <p:sp>
        <p:nvSpPr>
          <p:cNvPr id="2" name="Slide Number Placeholder 1"/>
          <p:cNvSpPr>
            <a:spLocks noGrp="1"/>
          </p:cNvSpPr>
          <p:nvPr>
            <p:ph type="sldNum" idx="12"/>
          </p:nvPr>
        </p:nvSpPr>
        <p:spPr/>
        <p:txBody>
          <a:bodyPr/>
          <a:lstStyle/>
          <a:p>
            <a:fld id="{00000000-1234-1234-1234-123412341234}" type="slidenum">
              <a:rPr lang="en-US" smtClean="0"/>
              <a:pPr/>
              <a:t>24</a:t>
            </a:fld>
            <a:endParaRPr lang="en-US"/>
          </a:p>
        </p:txBody>
      </p:sp>
    </p:spTree>
    <p:extLst>
      <p:ext uri="{BB962C8B-B14F-4D97-AF65-F5344CB8AC3E}">
        <p14:creationId xmlns:p14="http://schemas.microsoft.com/office/powerpoint/2010/main" val="3102968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en-US" smtClean="0"/>
              <a:pPr/>
              <a:t>25</a:t>
            </a:fld>
            <a:endParaRPr lang="en-US"/>
          </a:p>
        </p:txBody>
      </p:sp>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5545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1760075" y="2313797"/>
            <a:ext cx="8424455"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34143" y="4048898"/>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populate columns</a:t>
            </a:r>
            <a:endParaRPr sz="2800" dirty="0">
              <a:latin typeface="Trebuchet MS"/>
              <a:ea typeface="Trebuchet MS"/>
              <a:cs typeface="Trebuchet MS"/>
              <a:sym typeface="Trebuchet MS"/>
            </a:endParaRPr>
          </a:p>
        </p:txBody>
      </p:sp>
      <p:sp>
        <p:nvSpPr>
          <p:cNvPr id="23" name="Google Shape;173;p20"/>
          <p:cNvSpPr txBox="1"/>
          <p:nvPr/>
        </p:nvSpPr>
        <p:spPr>
          <a:xfrm>
            <a:off x="5340820"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equals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374104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12200" y="2255454"/>
            <a:ext cx="11169106"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712200" y="2313797"/>
            <a:ext cx="11587960"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27</a:t>
            </a:fld>
            <a:endParaRPr lang="en-US"/>
          </a:p>
        </p:txBody>
      </p:sp>
      <p:graphicFrame>
        <p:nvGraphicFramePr>
          <p:cNvPr id="4" name="Table 3"/>
          <p:cNvGraphicFramePr>
            <a:graphicFrameLocks noGrp="1"/>
          </p:cNvGraphicFramePr>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C88BE-4979-C047-9338-4A1163EC3C4D}"/>
              </a:ext>
            </a:extLst>
          </p:cNvPr>
          <p:cNvSpPr>
            <a:spLocks noGrp="1"/>
          </p:cNvSpPr>
          <p:nvPr>
            <p:ph type="title"/>
          </p:nvPr>
        </p:nvSpPr>
        <p:spPr/>
        <p:txBody>
          <a:bodyPr/>
          <a:lstStyle/>
          <a:p>
            <a:r>
              <a:rPr lang="en-US" dirty="0"/>
              <a:t>Your Turn 3</a:t>
            </a:r>
          </a:p>
        </p:txBody>
      </p:sp>
      <p:sp>
        <p:nvSpPr>
          <p:cNvPr id="3" name="Text Placeholder 2">
            <a:extLst>
              <a:ext uri="{FF2B5EF4-FFF2-40B4-BE49-F238E27FC236}">
                <a16:creationId xmlns:a16="http://schemas.microsoft.com/office/drawing/2014/main" id="{83332658-7C45-D741-89BE-843D2DEB133B}"/>
              </a:ext>
            </a:extLst>
          </p:cNvPr>
          <p:cNvSpPr>
            <a:spLocks noGrp="1"/>
          </p:cNvSpPr>
          <p:nvPr>
            <p:ph type="body" sz="quarter" idx="13"/>
          </p:nvPr>
        </p:nvSpPr>
        <p:spPr/>
        <p:txBody>
          <a:bodyPr/>
          <a:lstStyle/>
          <a:p>
            <a:r>
              <a:rPr lang="en-US" dirty="0">
                <a:latin typeface="Calibri" panose="020F0502020204030204" pitchFamily="34" charset="0"/>
                <a:ea typeface="Calibri"/>
                <a:cs typeface="Consolas" panose="020B0609020204030204" pitchFamily="49" charset="0"/>
                <a:sym typeface="Calibri"/>
              </a:rPr>
              <a:t>Create a new column using the mutate() function that contains the total TAT  (sum of </a:t>
            </a:r>
            <a:r>
              <a:rPr lang="en-US" b="1" dirty="0" err="1">
                <a:latin typeface="Consolas" panose="020B0609020204030204" pitchFamily="49" charset="0"/>
                <a:ea typeface="Calibri"/>
                <a:cs typeface="Consolas" panose="020B0609020204030204" pitchFamily="49" charset="0"/>
                <a:sym typeface="Calibri"/>
              </a:rPr>
              <a:t>col_rec_tat</a:t>
            </a:r>
            <a:r>
              <a:rPr lang="en-US" b="1" dirty="0">
                <a:latin typeface="Calibri" panose="020F0502020204030204" pitchFamily="34" charset="0"/>
                <a:ea typeface="Calibri"/>
                <a:cs typeface="Consolas" panose="020B0609020204030204" pitchFamily="49" charset="0"/>
                <a:sym typeface="Calibri"/>
              </a:rPr>
              <a:t> </a:t>
            </a:r>
            <a:r>
              <a:rPr lang="en-US" dirty="0">
                <a:latin typeface="Calibri" panose="020F0502020204030204" pitchFamily="34" charset="0"/>
                <a:ea typeface="Calibri"/>
                <a:cs typeface="Consolas" panose="020B0609020204030204" pitchFamily="49" charset="0"/>
                <a:sym typeface="Calibri"/>
              </a:rPr>
              <a:t>and </a:t>
            </a:r>
            <a:r>
              <a:rPr lang="en-US" b="1" dirty="0" err="1">
                <a:latin typeface="Consolas" panose="020B0609020204030204" pitchFamily="49" charset="0"/>
                <a:ea typeface="Calibri"/>
                <a:cs typeface="Consolas" panose="020B0609020204030204" pitchFamily="49" charset="0"/>
                <a:sym typeface="Calibri"/>
              </a:rPr>
              <a:t>rec_ver_tat</a:t>
            </a:r>
            <a:r>
              <a:rPr lang="en-US" dirty="0">
                <a:latin typeface="Calibri" panose="020F0502020204030204" pitchFamily="34" charset="0"/>
                <a:ea typeface="Calibri"/>
                <a:cs typeface="Consolas" panose="020B0609020204030204" pitchFamily="49" charset="0"/>
                <a:sym typeface="Calibri"/>
              </a:rPr>
              <a:t>)</a:t>
            </a:r>
          </a:p>
          <a:p>
            <a:endParaRPr lang="en-US" dirty="0"/>
          </a:p>
        </p:txBody>
      </p:sp>
    </p:spTree>
    <p:extLst>
      <p:ext uri="{BB962C8B-B14F-4D97-AF65-F5344CB8AC3E}">
        <p14:creationId xmlns:p14="http://schemas.microsoft.com/office/powerpoint/2010/main" val="979340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
        <p:nvSpPr>
          <p:cNvPr id="6" name="Slide Number Placeholder 5"/>
          <p:cNvSpPr>
            <a:spLocks noGrp="1"/>
          </p:cNvSpPr>
          <p:nvPr>
            <p:ph type="sldNum" sz="quarter" idx="2"/>
          </p:nvPr>
        </p:nvSpPr>
        <p:spPr>
          <a:xfrm>
            <a:off x="11929857" y="6431243"/>
            <a:ext cx="524286" cy="451836"/>
          </a:xfrm>
        </p:spPr>
        <p:txBody>
          <a:bodyPr/>
          <a:lstStyle/>
          <a:p>
            <a:fld id="{86CB4B4D-7CA3-9044-876B-883B54F8677D}" type="slidenum">
              <a:rPr lang="en-US" smtClean="0">
                <a:solidFill>
                  <a:schemeClr val="tx1"/>
                </a:solidFill>
              </a:rPr>
              <a:t>29</a:t>
            </a:fld>
            <a:endParaRPr lang="en-US">
              <a:solidFill>
                <a:schemeClr val="tx1"/>
              </a:solidFill>
            </a:endParaRPr>
          </a:p>
        </p:txBody>
      </p:sp>
    </p:spTree>
    <p:extLst>
      <p:ext uri="{BB962C8B-B14F-4D97-AF65-F5344CB8AC3E}">
        <p14:creationId xmlns:p14="http://schemas.microsoft.com/office/powerpoint/2010/main" val="44326572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D749-AF2D-ED45-9BE2-8D4BB0518BC1}"/>
              </a:ext>
            </a:extLst>
          </p:cNvPr>
          <p:cNvSpPr>
            <a:spLocks noGrp="1"/>
          </p:cNvSpPr>
          <p:nvPr>
            <p:ph type="title"/>
          </p:nvPr>
        </p:nvSpPr>
        <p:spPr/>
        <p:txBody>
          <a:bodyPr/>
          <a:lstStyle/>
          <a:p>
            <a:r>
              <a:rPr lang="en-US" dirty="0"/>
              <a:t>Reordering Rows</a:t>
            </a:r>
          </a:p>
        </p:txBody>
      </p:sp>
    </p:spTree>
    <p:extLst>
      <p:ext uri="{BB962C8B-B14F-4D97-AF65-F5344CB8AC3E}">
        <p14:creationId xmlns:p14="http://schemas.microsoft.com/office/powerpoint/2010/main" val="4251862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97305" y="1663700"/>
            <a:ext cx="11309213" cy="4618205"/>
          </a:xfrm>
        </p:spPr>
        <p:txBody>
          <a:bodyPr>
            <a:normAutofit lnSpcReduction="10000"/>
          </a:bodyPr>
          <a:lstStyle/>
          <a:p>
            <a:pPr marL="0" indent="0">
              <a:buNone/>
            </a:pPr>
            <a:r>
              <a:rPr lang="en-US" sz="3200" b="1" dirty="0"/>
              <a:t>			arrange() </a:t>
            </a:r>
            <a:r>
              <a:rPr lang="en-US" sz="3200" dirty="0"/>
              <a:t>sorts data based on the data type of the 			column(s) used to sort</a:t>
            </a:r>
          </a:p>
          <a:p>
            <a:pPr marL="0" indent="0">
              <a:buNone/>
            </a:pPr>
            <a:endParaRPr lang="en-US" sz="3200" b="1" dirty="0"/>
          </a:p>
          <a:p>
            <a:pPr marL="0" indent="0">
              <a:buNone/>
            </a:pPr>
            <a:r>
              <a:rPr lang="en-US" sz="3200" b="1" dirty="0"/>
              <a:t>			Pipes (|&gt;) </a:t>
            </a:r>
            <a:r>
              <a:rPr lang="en-US" sz="3200" dirty="0"/>
              <a:t>allow you to sequentially apply 				functions to a data frame efficiently</a:t>
            </a:r>
          </a:p>
          <a:p>
            <a:pPr marL="0" indent="0">
              <a:buNone/>
            </a:pPr>
            <a:endParaRPr lang="en-US" sz="3200" b="1" dirty="0"/>
          </a:p>
          <a:p>
            <a:pPr marL="0" indent="0">
              <a:buNone/>
            </a:pPr>
            <a:r>
              <a:rPr lang="en-US" sz="3200" b="1" dirty="0"/>
              <a:t>			mutate()</a:t>
            </a:r>
            <a:r>
              <a:rPr lang="en-US" sz="3200" dirty="0"/>
              <a:t> adds a column to the data frame that may 			be based on calculations on one or more other 				columns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sp>
        <p:nvSpPr>
          <p:cNvPr id="11" name="Right Arrow 10">
            <a:extLst>
              <a:ext uri="{FF2B5EF4-FFF2-40B4-BE49-F238E27FC236}">
                <a16:creationId xmlns:a16="http://schemas.microsoft.com/office/drawing/2014/main" id="{14552D4B-2028-E448-A771-391A6FB23707}"/>
              </a:ext>
            </a:extLst>
          </p:cNvPr>
          <p:cNvSpPr/>
          <p:nvPr/>
        </p:nvSpPr>
        <p:spPr>
          <a:xfrm>
            <a:off x="1137004" y="1767587"/>
            <a:ext cx="332903" cy="29769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Table 11">
            <a:extLst>
              <a:ext uri="{FF2B5EF4-FFF2-40B4-BE49-F238E27FC236}">
                <a16:creationId xmlns:a16="http://schemas.microsoft.com/office/drawing/2014/main" id="{6A689CE8-92EF-A942-9033-DE1BFA87ACC7}"/>
              </a:ext>
            </a:extLst>
          </p:cNvPr>
          <p:cNvGraphicFramePr>
            <a:graphicFrameLocks noGrp="1"/>
          </p:cNvGraphicFramePr>
          <p:nvPr>
            <p:extLst>
              <p:ext uri="{D42A27DB-BD31-4B8C-83A1-F6EECF244321}">
                <p14:modId xmlns:p14="http://schemas.microsoft.com/office/powerpoint/2010/main" val="112036176"/>
              </p:ext>
            </p:extLst>
          </p:nvPr>
        </p:nvGraphicFramePr>
        <p:xfrm>
          <a:off x="141545" y="1090567"/>
          <a:ext cx="869837" cy="1651740"/>
        </p:xfrm>
        <a:graphic>
          <a:graphicData uri="http://schemas.openxmlformats.org/drawingml/2006/table">
            <a:tbl>
              <a:tblPr firstRow="1" bandRow="1"/>
              <a:tblGrid>
                <a:gridCol w="183060">
                  <a:extLst>
                    <a:ext uri="{9D8B030D-6E8A-4147-A177-3AD203B41FA5}">
                      <a16:colId xmlns:a16="http://schemas.microsoft.com/office/drawing/2014/main" val="20000"/>
                    </a:ext>
                  </a:extLst>
                </a:gridCol>
                <a:gridCol w="189568">
                  <a:extLst>
                    <a:ext uri="{9D8B030D-6E8A-4147-A177-3AD203B41FA5}">
                      <a16:colId xmlns:a16="http://schemas.microsoft.com/office/drawing/2014/main" val="20001"/>
                    </a:ext>
                  </a:extLst>
                </a:gridCol>
                <a:gridCol w="291833">
                  <a:extLst>
                    <a:ext uri="{9D8B030D-6E8A-4147-A177-3AD203B41FA5}">
                      <a16:colId xmlns:a16="http://schemas.microsoft.com/office/drawing/2014/main" val="20002"/>
                    </a:ext>
                  </a:extLst>
                </a:gridCol>
                <a:gridCol w="205376">
                  <a:extLst>
                    <a:ext uri="{9D8B030D-6E8A-4147-A177-3AD203B41FA5}">
                      <a16:colId xmlns:a16="http://schemas.microsoft.com/office/drawing/2014/main" val="20003"/>
                    </a:ext>
                  </a:extLst>
                </a:gridCol>
              </a:tblGrid>
              <a:tr h="201309">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3" name="Table 12">
            <a:extLst>
              <a:ext uri="{FF2B5EF4-FFF2-40B4-BE49-F238E27FC236}">
                <a16:creationId xmlns:a16="http://schemas.microsoft.com/office/drawing/2014/main" id="{8C68E1F2-D518-2040-9C3D-562E5BF52A32}"/>
              </a:ext>
            </a:extLst>
          </p:cNvPr>
          <p:cNvGraphicFramePr>
            <a:graphicFrameLocks noGrp="1"/>
          </p:cNvGraphicFramePr>
          <p:nvPr>
            <p:extLst>
              <p:ext uri="{D42A27DB-BD31-4B8C-83A1-F6EECF244321}">
                <p14:modId xmlns:p14="http://schemas.microsoft.com/office/powerpoint/2010/main" val="2847186220"/>
              </p:ext>
            </p:extLst>
          </p:nvPr>
        </p:nvGraphicFramePr>
        <p:xfrm>
          <a:off x="1595530" y="1090567"/>
          <a:ext cx="1055140" cy="1652764"/>
        </p:xfrm>
        <a:graphic>
          <a:graphicData uri="http://schemas.openxmlformats.org/drawingml/2006/table">
            <a:tbl>
              <a:tblPr firstRow="1" bandRow="1"/>
              <a:tblGrid>
                <a:gridCol w="222057">
                  <a:extLst>
                    <a:ext uri="{9D8B030D-6E8A-4147-A177-3AD203B41FA5}">
                      <a16:colId xmlns:a16="http://schemas.microsoft.com/office/drawing/2014/main" val="20000"/>
                    </a:ext>
                  </a:extLst>
                </a:gridCol>
                <a:gridCol w="229952">
                  <a:extLst>
                    <a:ext uri="{9D8B030D-6E8A-4147-A177-3AD203B41FA5}">
                      <a16:colId xmlns:a16="http://schemas.microsoft.com/office/drawing/2014/main" val="20001"/>
                    </a:ext>
                  </a:extLst>
                </a:gridCol>
                <a:gridCol w="354003">
                  <a:extLst>
                    <a:ext uri="{9D8B030D-6E8A-4147-A177-3AD203B41FA5}">
                      <a16:colId xmlns:a16="http://schemas.microsoft.com/office/drawing/2014/main" val="20002"/>
                    </a:ext>
                  </a:extLst>
                </a:gridCol>
                <a:gridCol w="249128">
                  <a:extLst>
                    <a:ext uri="{9D8B030D-6E8A-4147-A177-3AD203B41FA5}">
                      <a16:colId xmlns:a16="http://schemas.microsoft.com/office/drawing/2014/main" val="20003"/>
                    </a:ext>
                  </a:extLst>
                </a:gridCol>
              </a:tblGrid>
              <a:tr h="354952">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pic>
        <p:nvPicPr>
          <p:cNvPr id="14" name="Picture 13">
            <a:extLst>
              <a:ext uri="{FF2B5EF4-FFF2-40B4-BE49-F238E27FC236}">
                <a16:creationId xmlns:a16="http://schemas.microsoft.com/office/drawing/2014/main" id="{3354B746-7CA7-FA49-910F-0406E772248A}"/>
              </a:ext>
            </a:extLst>
          </p:cNvPr>
          <p:cNvPicPr>
            <a:picLocks noChangeAspect="1"/>
          </p:cNvPicPr>
          <p:nvPr/>
        </p:nvPicPr>
        <p:blipFill>
          <a:blip r:embed="rId3"/>
          <a:stretch>
            <a:fillRect/>
          </a:stretch>
        </p:blipFill>
        <p:spPr>
          <a:xfrm>
            <a:off x="138485" y="4792715"/>
            <a:ext cx="2914089" cy="794752"/>
          </a:xfrm>
          <a:prstGeom prst="rect">
            <a:avLst/>
          </a:prstGeom>
        </p:spPr>
      </p:pic>
    </p:spTree>
    <p:extLst>
      <p:ext uri="{BB962C8B-B14F-4D97-AF65-F5344CB8AC3E}">
        <p14:creationId xmlns:p14="http://schemas.microsoft.com/office/powerpoint/2010/main" val="24897169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What else?</a:t>
            </a:r>
          </a:p>
        </p:txBody>
      </p:sp>
    </p:spTree>
    <p:extLst>
      <p:ext uri="{BB962C8B-B14F-4D97-AF65-F5344CB8AC3E}">
        <p14:creationId xmlns:p14="http://schemas.microsoft.com/office/powerpoint/2010/main" val="3470174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01042" y="4144282"/>
            <a:ext cx="4773976" cy="1909590"/>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386839" y="4117940"/>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32</a:t>
            </a:fld>
            <a:endParaRPr lang="en-US"/>
          </a:p>
        </p:txBody>
      </p:sp>
      <p:pic>
        <p:nvPicPr>
          <p:cNvPr id="5" name="Picture 4"/>
          <p:cNvPicPr>
            <a:picLocks noChangeAspect="1"/>
          </p:cNvPicPr>
          <p:nvPr/>
        </p:nvPicPr>
        <p:blipFill>
          <a:blip r:embed="rId5"/>
          <a:stretch>
            <a:fillRect/>
          </a:stretch>
        </p:blipFill>
        <p:spPr>
          <a:xfrm>
            <a:off x="6278879" y="4013859"/>
            <a:ext cx="4655264" cy="2040014"/>
          </a:xfrm>
          <a:prstGeom prst="rect">
            <a:avLst/>
          </a:prstGeom>
        </p:spPr>
      </p:pic>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294953" y="4144282"/>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err="1">
                <a:latin typeface="Consolas" panose="020B0609020204030204" pitchFamily="49" charset="0"/>
                <a:ea typeface="Courier New"/>
                <a:cs typeface="Consolas" panose="020B0609020204030204" pitchFamily="49" charset="0"/>
                <a:sym typeface="Courier New"/>
              </a:rPr>
              <a:t>covid_testing</a:t>
            </a:r>
            <a:r>
              <a:rPr lang="en-US" sz="2800" dirty="0">
                <a:latin typeface="Consolas" panose="020B0609020204030204" pitchFamily="49" charset="0"/>
                <a:ea typeface="Courier New"/>
                <a:cs typeface="Consolas" panose="020B0609020204030204" pitchFamily="49" charset="0"/>
                <a:sym typeface="Courier New"/>
              </a:rPr>
              <a:t> |&gt;</a:t>
            </a:r>
          </a:p>
          <a:p>
            <a:r>
              <a:rPr lang="en-US" sz="2800" dirty="0">
                <a:latin typeface="Consolas" panose="020B0609020204030204" pitchFamily="49" charset="0"/>
                <a:ea typeface="Courier New"/>
                <a:cs typeface="Consolas" panose="020B0609020204030204" pitchFamily="49" charset="0"/>
                <a:sym typeface="Courier New"/>
              </a:rPr>
              <a:t>	mutate(</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targaryen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"TARGARYEN",</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33</a:t>
            </a:fld>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906B0FF-C41D-48A1-B10D-0358DF7DA593}"/>
              </a:ext>
            </a:extLst>
          </p:cNvPr>
          <p:cNvPicPr>
            <a:picLocks noChangeAspect="1"/>
          </p:cNvPicPr>
          <p:nvPr/>
        </p:nvPicPr>
        <p:blipFill rotWithShape="1">
          <a:blip r:embed="rId4"/>
          <a:srcRect b="13878"/>
          <a:stretch/>
        </p:blipFill>
        <p:spPr>
          <a:xfrm>
            <a:off x="6342117" y="4217396"/>
            <a:ext cx="5006390" cy="1919623"/>
          </a:xfrm>
          <a:prstGeom prst="rect">
            <a:avLst/>
          </a:prstGeom>
        </p:spPr>
      </p:pic>
      <p:pic>
        <p:nvPicPr>
          <p:cNvPr id="18" name="Picture 17">
            <a:extLst>
              <a:ext uri="{FF2B5EF4-FFF2-40B4-BE49-F238E27FC236}">
                <a16:creationId xmlns:a16="http://schemas.microsoft.com/office/drawing/2014/main" id="{62D640C7-1910-472E-8B00-534D655149D2}"/>
              </a:ext>
            </a:extLst>
          </p:cNvPr>
          <p:cNvPicPr>
            <a:picLocks noChangeAspect="1"/>
          </p:cNvPicPr>
          <p:nvPr/>
        </p:nvPicPr>
        <p:blipFill>
          <a:blip r:embed="rId5"/>
          <a:stretch>
            <a:fillRect/>
          </a:stretch>
        </p:blipFill>
        <p:spPr>
          <a:xfrm>
            <a:off x="654372" y="4096317"/>
            <a:ext cx="4695936" cy="2040703"/>
          </a:xfrm>
          <a:prstGeom prst="rect">
            <a:avLst/>
          </a:prstGeom>
        </p:spPr>
      </p:pic>
    </p:spTree>
    <p:extLst>
      <p:ext uri="{BB962C8B-B14F-4D97-AF65-F5344CB8AC3E}">
        <p14:creationId xmlns:p14="http://schemas.microsoft.com/office/powerpoint/2010/main" val="9408753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34</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68543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idx="12"/>
          </p:nvPr>
        </p:nvSpPr>
        <p:spPr/>
        <p:txBody>
          <a:bodyPr/>
          <a:lstStyle/>
          <a:p>
            <a:fld id="{00000000-1234-1234-1234-123412341234}" type="slidenum">
              <a:rPr lang="en-US" smtClean="0"/>
              <a:pPr/>
              <a:t>4</a:t>
            </a:fld>
            <a:endParaRPr lang="en-US"/>
          </a:p>
        </p:txBody>
      </p:sp>
      <p:graphicFrame>
        <p:nvGraphicFramePr>
          <p:cNvPr id="9" name="Table 8"/>
          <p:cNvGraphicFramePr>
            <a:graphicFrameLocks noGrp="1"/>
          </p:cNvGraphicFramePr>
          <p:nvPr/>
        </p:nvGraphicFramePr>
        <p:xfrm>
          <a:off x="170751" y="2693422"/>
          <a:ext cx="5378884" cy="2671130"/>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nvGraphicFramePr>
        <p:xfrm>
          <a:off x="6704901" y="2694447"/>
          <a:ext cx="5378884" cy="2671125"/>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 name="Slide Number Placeholder 1"/>
          <p:cNvSpPr>
            <a:spLocks noGrp="1"/>
          </p:cNvSpPr>
          <p:nvPr>
            <p:ph type="sldNum" idx="12"/>
          </p:nvPr>
        </p:nvSpPr>
        <p:spPr/>
        <p:txBody>
          <a:bodyPr/>
          <a:lstStyle/>
          <a:p>
            <a:fld id="{00000000-1234-1234-1234-123412341234}" type="slidenum">
              <a:rPr lang="en-US" smtClean="0"/>
              <a:pPr/>
              <a:t>5</a:t>
            </a:fld>
            <a:endParaRPr lang="en-US"/>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869462"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225424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64343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2757166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923F-41FC-0147-988C-FBE54B2E489D}"/>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629FB532-B857-A34E-BEC9-43F09C3205CE}"/>
              </a:ext>
            </a:extLst>
          </p:cNvPr>
          <p:cNvSpPr>
            <a:spLocks noGrp="1"/>
          </p:cNvSpPr>
          <p:nvPr>
            <p:ph type="body" sz="quarter" idx="13"/>
          </p:nvPr>
        </p:nvSpPr>
        <p:spPr>
          <a:xfrm>
            <a:off x="1024128" y="2238375"/>
            <a:ext cx="9720072" cy="4034409"/>
          </a:xfrm>
        </p:spPr>
        <p:txBody>
          <a:bodyPr>
            <a:normAutofit fontScale="92500" lnSpcReduction="20000"/>
          </a:bodyPr>
          <a:lstStyle/>
          <a:p>
            <a:pPr marL="0" marR="2540" indent="0">
              <a:lnSpc>
                <a:spcPct val="124848"/>
              </a:lnSpc>
              <a:buNone/>
            </a:pPr>
            <a:r>
              <a:rPr lang="en-US" sz="4000" dirty="0">
                <a:ea typeface="Calibri"/>
                <a:sym typeface="Calibri"/>
              </a:rPr>
              <a:t>The column </a:t>
            </a:r>
            <a:r>
              <a:rPr lang="en-US" sz="4000" dirty="0" err="1">
                <a:ea typeface="Calibri"/>
                <a:sym typeface="Calibri"/>
              </a:rPr>
              <a:t>ct_value</a:t>
            </a:r>
            <a:r>
              <a:rPr lang="en-US" sz="4000" dirty="0">
                <a:ea typeface="Calibri"/>
                <a:sym typeface="Calibri"/>
              </a:rPr>
              <a:t> contains the cycle threshold (Ct) for the real-time PCR that generated the final result.</a:t>
            </a:r>
            <a:endParaRPr lang="en-US" sz="4000" dirty="0">
              <a:ea typeface="Calibri"/>
            </a:endParaRPr>
          </a:p>
          <a:p>
            <a:pPr marL="6350" marR="2540">
              <a:lnSpc>
                <a:spcPct val="124848"/>
              </a:lnSpc>
            </a:pPr>
            <a:endParaRPr lang="en-US" sz="4000" dirty="0">
              <a:ea typeface="Calibri"/>
              <a:cs typeface="Arial" panose="020B0604020202020204" pitchFamily="34" charset="0"/>
            </a:endParaRPr>
          </a:p>
          <a:p>
            <a:pPr marL="0" marR="2540" indent="0">
              <a:lnSpc>
                <a:spcPct val="124848"/>
              </a:lnSpc>
              <a:buNone/>
            </a:pPr>
            <a:r>
              <a:rPr lang="en-US" sz="4000" dirty="0">
                <a:ea typeface="Calibri"/>
                <a:cs typeface="Arial" panose="020B0604020202020204" pitchFamily="34" charset="0"/>
                <a:sym typeface="Calibri"/>
              </a:rPr>
              <a:t>How might you use arrange() to determine the highest and lowest Ct result in the dataset? </a:t>
            </a:r>
            <a:endParaRPr lang="en-US" sz="4000" dirty="0">
              <a:ea typeface="Calibri"/>
              <a:cs typeface="Arial" panose="020B0604020202020204" pitchFamily="34" charset="0"/>
            </a:endParaRPr>
          </a:p>
          <a:p>
            <a:endParaRPr lang="en-US" dirty="0"/>
          </a:p>
        </p:txBody>
      </p:sp>
    </p:spTree>
    <p:extLst>
      <p:ext uri="{BB962C8B-B14F-4D97-AF65-F5344CB8AC3E}">
        <p14:creationId xmlns:p14="http://schemas.microsoft.com/office/powerpoint/2010/main" val="699118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3CBDB-EC1B-BD4E-AF06-428265731BBB}"/>
              </a:ext>
            </a:extLst>
          </p:cNvPr>
          <p:cNvSpPr>
            <a:spLocks noGrp="1"/>
          </p:cNvSpPr>
          <p:nvPr>
            <p:ph type="title"/>
          </p:nvPr>
        </p:nvSpPr>
        <p:spPr/>
        <p:txBody>
          <a:bodyPr/>
          <a:lstStyle/>
          <a:p>
            <a:r>
              <a:rPr lang="en-US" dirty="0"/>
              <a:t>Pop Quiz</a:t>
            </a:r>
          </a:p>
        </p:txBody>
      </p:sp>
      <p:sp>
        <p:nvSpPr>
          <p:cNvPr id="3" name="Text Placeholder 2">
            <a:extLst>
              <a:ext uri="{FF2B5EF4-FFF2-40B4-BE49-F238E27FC236}">
                <a16:creationId xmlns:a16="http://schemas.microsoft.com/office/drawing/2014/main" id="{A85AB3AB-075D-E241-B1ED-380AB2B25D95}"/>
              </a:ext>
            </a:extLst>
          </p:cNvPr>
          <p:cNvSpPr>
            <a:spLocks noGrp="1"/>
          </p:cNvSpPr>
          <p:nvPr>
            <p:ph type="body" sz="quarter" idx="13"/>
          </p:nvPr>
        </p:nvSpPr>
        <p:spPr/>
        <p:txBody>
          <a:bodyPr>
            <a:normAutofit fontScale="92500" lnSpcReduction="10000"/>
          </a:bodyPr>
          <a:lstStyle/>
          <a:p>
            <a:pPr marL="0" marR="2721" indent="0">
              <a:buClr>
                <a:srgbClr val="0070C0"/>
              </a:buClr>
              <a:buNone/>
            </a:pPr>
            <a:r>
              <a:rPr lang="en-US" dirty="0">
                <a:latin typeface="Calibri"/>
                <a:ea typeface="Calibri"/>
                <a:cs typeface="Calibri"/>
                <a:sym typeface="Calibri"/>
              </a:rPr>
              <a:t>The default behavior of arrange() is to order from lower to higher values. </a:t>
            </a:r>
          </a:p>
          <a:p>
            <a:pPr marL="6803" marR="2721">
              <a:buClr>
                <a:srgbClr val="0070C0"/>
              </a:buClr>
            </a:pPr>
            <a:endParaRPr lang="en-US" dirty="0">
              <a:latin typeface="Calibri"/>
              <a:ea typeface="Calibri"/>
              <a:cs typeface="Calibri"/>
              <a:sym typeface="Calibri"/>
            </a:endParaRPr>
          </a:p>
          <a:p>
            <a:pPr marL="0" marR="2721" indent="0">
              <a:buClr>
                <a:srgbClr val="0070C0"/>
              </a:buClr>
              <a:buNone/>
            </a:pPr>
            <a:r>
              <a:rPr lang="en-US" dirty="0">
                <a:latin typeface="Calibri"/>
                <a:ea typeface="Calibri"/>
                <a:cs typeface="Calibri"/>
                <a:sym typeface="Calibri"/>
              </a:rPr>
              <a:t>When might arrange() place "1000" before "50"?</a:t>
            </a:r>
          </a:p>
          <a:p>
            <a:endParaRPr lang="en-US" dirty="0"/>
          </a:p>
        </p:txBody>
      </p:sp>
    </p:spTree>
    <p:extLst>
      <p:ext uri="{BB962C8B-B14F-4D97-AF65-F5344CB8AC3E}">
        <p14:creationId xmlns:p14="http://schemas.microsoft.com/office/powerpoint/2010/main" val="15302590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8493</TotalTime>
  <Words>2823</Words>
  <Application>Microsoft Macintosh PowerPoint</Application>
  <PresentationFormat>Widescreen</PresentationFormat>
  <Paragraphs>346</Paragraphs>
  <Slides>34</Slides>
  <Notes>27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Arial</vt:lpstr>
      <vt:lpstr>Calibri</vt:lpstr>
      <vt:lpstr>Consolas</vt:lpstr>
      <vt:lpstr>Gill Sans</vt:lpstr>
      <vt:lpstr>Helvetica</vt:lpstr>
      <vt:lpstr>Times New Roman</vt:lpstr>
      <vt:lpstr>Trebuchet MS</vt:lpstr>
      <vt:lpstr>Tw Cen MT</vt:lpstr>
      <vt:lpstr>Tw Cen MT Condensed</vt:lpstr>
      <vt:lpstr>Verdana</vt:lpstr>
      <vt:lpstr>Wingdings 3</vt:lpstr>
      <vt:lpstr>Integral</vt:lpstr>
      <vt:lpstr>Data Transformation</vt:lpstr>
      <vt:lpstr>PowerPoint Presentation</vt:lpstr>
      <vt:lpstr>Reordering Rows</vt:lpstr>
      <vt:lpstr>arrange()</vt:lpstr>
      <vt:lpstr>arrange()</vt:lpstr>
      <vt:lpstr>PowerPoint Presentation</vt:lpstr>
      <vt:lpstr>PowerPoint Presentation</vt:lpstr>
      <vt:lpstr>Your Turn 1</vt:lpstr>
      <vt:lpstr>Pop Quiz</vt:lpstr>
      <vt:lpstr>The Pipe Operator: |&gt;</vt:lpstr>
      <vt:lpstr>Data Analysis Steps</vt:lpstr>
      <vt:lpstr>Data Analysis Steps</vt:lpstr>
      <vt:lpstr>The Pipe Operator |&gt;</vt:lpstr>
      <vt:lpstr>Data Analysis Steps</vt:lpstr>
      <vt:lpstr>Data Analysis Steps</vt:lpstr>
      <vt:lpstr>Shortcut to type |&gt; </vt:lpstr>
      <vt:lpstr>Scene</vt:lpstr>
      <vt:lpstr>Your Turn 2</vt:lpstr>
      <vt:lpstr>Isolating data</vt:lpstr>
      <vt:lpstr>Creating New Columns</vt:lpstr>
      <vt:lpstr>What is the mean and median collect to verify turnaround time by clinic?</vt:lpstr>
      <vt:lpstr>Breaking down the analytical question</vt:lpstr>
      <vt:lpstr>Deriving data</vt:lpstr>
      <vt:lpstr>mutate()</vt:lpstr>
      <vt:lpstr>mutate()</vt:lpstr>
      <vt:lpstr>mutate()</vt:lpstr>
      <vt:lpstr>mutate()</vt:lpstr>
      <vt:lpstr>Your Turn 3</vt:lpstr>
      <vt:lpstr>PowerPoint Presentation</vt:lpstr>
      <vt:lpstr>PowerPoint Presentation</vt:lpstr>
      <vt:lpstr>What else?</vt:lpstr>
      <vt:lpstr>mutate()</vt:lpstr>
      <vt:lpstr>mutate()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307</cp:revision>
  <cp:lastPrinted>2019-02-19T22:36:37Z</cp:lastPrinted>
  <dcterms:created xsi:type="dcterms:W3CDTF">2018-02-01T22:00:01Z</dcterms:created>
  <dcterms:modified xsi:type="dcterms:W3CDTF">2022-07-06T05:51:35Z</dcterms:modified>
</cp:coreProperties>
</file>